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1"/>
  </p:notesMasterIdLst>
  <p:sldIdLst>
    <p:sldId id="260" r:id="rId2"/>
    <p:sldId id="261" r:id="rId3"/>
    <p:sldId id="262" r:id="rId4"/>
    <p:sldId id="263" r:id="rId5"/>
    <p:sldId id="273" r:id="rId6"/>
    <p:sldId id="265" r:id="rId7"/>
    <p:sldId id="268" r:id="rId8"/>
    <p:sldId id="281" r:id="rId9"/>
    <p:sldId id="266" r:id="rId10"/>
    <p:sldId id="267" r:id="rId11"/>
    <p:sldId id="276" r:id="rId12"/>
    <p:sldId id="282" r:id="rId13"/>
    <p:sldId id="283" r:id="rId14"/>
    <p:sldId id="284" r:id="rId15"/>
    <p:sldId id="270" r:id="rId16"/>
    <p:sldId id="280" r:id="rId17"/>
    <p:sldId id="271" r:id="rId18"/>
    <p:sldId id="279" r:id="rId19"/>
    <p:sldId id="26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DDDD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2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00FFFF"/>
            </a:solidFill>
          </c:spPr>
          <c:invertIfNegative val="0"/>
          <c:cat>
            <c:strRef>
              <c:f>Sheet2!$A$2:$A$21</c:f>
              <c:strCache>
                <c:ptCount val="20"/>
                <c:pt idx="0">
                  <c:v>FR </c:v>
                </c:pt>
                <c:pt idx="1">
                  <c:v>DE </c:v>
                </c:pt>
                <c:pt idx="2">
                  <c:v>JP </c:v>
                </c:pt>
                <c:pt idx="3">
                  <c:v>KR </c:v>
                </c:pt>
                <c:pt idx="4">
                  <c:v>CN </c:v>
                </c:pt>
                <c:pt idx="5">
                  <c:v>RU </c:v>
                </c:pt>
                <c:pt idx="6">
                  <c:v>IN </c:v>
                </c:pt>
                <c:pt idx="7">
                  <c:v>UA </c:v>
                </c:pt>
                <c:pt idx="8">
                  <c:v>BR </c:v>
                </c:pt>
                <c:pt idx="9">
                  <c:v>HU </c:v>
                </c:pt>
                <c:pt idx="10">
                  <c:v>PK </c:v>
                </c:pt>
                <c:pt idx="11">
                  <c:v>AT </c:v>
                </c:pt>
                <c:pt idx="12">
                  <c:v>SY </c:v>
                </c:pt>
                <c:pt idx="13">
                  <c:v>ES </c:v>
                </c:pt>
                <c:pt idx="14">
                  <c:v>SK </c:v>
                </c:pt>
                <c:pt idx="15">
                  <c:v>MY </c:v>
                </c:pt>
                <c:pt idx="16">
                  <c:v>EG </c:v>
                </c:pt>
                <c:pt idx="17">
                  <c:v>XN </c:v>
                </c:pt>
                <c:pt idx="18">
                  <c:v>UZ </c:v>
                </c:pt>
                <c:pt idx="19">
                  <c:v>AZ</c:v>
                </c:pt>
              </c:strCache>
            </c:strRef>
          </c:cat>
          <c:val>
            <c:numRef>
              <c:f>Sheet2!$B$2:$B$21</c:f>
              <c:numCache>
                <c:formatCode>General</c:formatCode>
                <c:ptCount val="20"/>
                <c:pt idx="0">
                  <c:v>6202</c:v>
                </c:pt>
                <c:pt idx="1">
                  <c:v>4900</c:v>
                </c:pt>
                <c:pt idx="2">
                  <c:v>5193</c:v>
                </c:pt>
                <c:pt idx="3">
                  <c:v>4284</c:v>
                </c:pt>
                <c:pt idx="4">
                  <c:v>3707</c:v>
                </c:pt>
                <c:pt idx="5">
                  <c:v>1106</c:v>
                </c:pt>
                <c:pt idx="6">
                  <c:v>2010</c:v>
                </c:pt>
                <c:pt idx="7">
                  <c:v>1349</c:v>
                </c:pt>
                <c:pt idx="8">
                  <c:v>4348</c:v>
                </c:pt>
                <c:pt idx="9">
                  <c:v>1392</c:v>
                </c:pt>
                <c:pt idx="10">
                  <c:v>873</c:v>
                </c:pt>
                <c:pt idx="11">
                  <c:v>476</c:v>
                </c:pt>
                <c:pt idx="12">
                  <c:v>108</c:v>
                </c:pt>
                <c:pt idx="13">
                  <c:v>564</c:v>
                </c:pt>
                <c:pt idx="14">
                  <c:v>608</c:v>
                </c:pt>
                <c:pt idx="15">
                  <c:v>297</c:v>
                </c:pt>
                <c:pt idx="16">
                  <c:v>903</c:v>
                </c:pt>
                <c:pt idx="17">
                  <c:v>446</c:v>
                </c:pt>
                <c:pt idx="18">
                  <c:v>344</c:v>
                </c:pt>
                <c:pt idx="19">
                  <c:v>47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Sheet2!$A$2:$A$21</c:f>
              <c:strCache>
                <c:ptCount val="20"/>
                <c:pt idx="0">
                  <c:v>FR </c:v>
                </c:pt>
                <c:pt idx="1">
                  <c:v>DE </c:v>
                </c:pt>
                <c:pt idx="2">
                  <c:v>JP </c:v>
                </c:pt>
                <c:pt idx="3">
                  <c:v>KR </c:v>
                </c:pt>
                <c:pt idx="4">
                  <c:v>CN </c:v>
                </c:pt>
                <c:pt idx="5">
                  <c:v>RU </c:v>
                </c:pt>
                <c:pt idx="6">
                  <c:v>IN </c:v>
                </c:pt>
                <c:pt idx="7">
                  <c:v>UA </c:v>
                </c:pt>
                <c:pt idx="8">
                  <c:v>BR </c:v>
                </c:pt>
                <c:pt idx="9">
                  <c:v>HU </c:v>
                </c:pt>
                <c:pt idx="10">
                  <c:v>PK </c:v>
                </c:pt>
                <c:pt idx="11">
                  <c:v>AT </c:v>
                </c:pt>
                <c:pt idx="12">
                  <c:v>SY </c:v>
                </c:pt>
                <c:pt idx="13">
                  <c:v>ES </c:v>
                </c:pt>
                <c:pt idx="14">
                  <c:v>SK </c:v>
                </c:pt>
                <c:pt idx="15">
                  <c:v>MY </c:v>
                </c:pt>
                <c:pt idx="16">
                  <c:v>EG </c:v>
                </c:pt>
                <c:pt idx="17">
                  <c:v>XN </c:v>
                </c:pt>
                <c:pt idx="18">
                  <c:v>UZ </c:v>
                </c:pt>
                <c:pt idx="19">
                  <c:v>AZ</c:v>
                </c:pt>
              </c:strCache>
            </c:strRef>
          </c:cat>
          <c:val>
            <c:numRef>
              <c:f>Sheet2!$C$2:$C$21</c:f>
              <c:numCache>
                <c:formatCode>General</c:formatCode>
                <c:ptCount val="20"/>
                <c:pt idx="0">
                  <c:v>6520</c:v>
                </c:pt>
                <c:pt idx="1">
                  <c:v>5135</c:v>
                </c:pt>
                <c:pt idx="2">
                  <c:v>5194</c:v>
                </c:pt>
                <c:pt idx="3">
                  <c:v>4371</c:v>
                </c:pt>
                <c:pt idx="4">
                  <c:v>3788</c:v>
                </c:pt>
                <c:pt idx="5">
                  <c:v>1959</c:v>
                </c:pt>
                <c:pt idx="6">
                  <c:v>2170</c:v>
                </c:pt>
                <c:pt idx="7">
                  <c:v>1686</c:v>
                </c:pt>
                <c:pt idx="8">
                  <c:v>3174</c:v>
                </c:pt>
                <c:pt idx="9">
                  <c:v>803</c:v>
                </c:pt>
                <c:pt idx="10">
                  <c:v>814</c:v>
                </c:pt>
                <c:pt idx="11">
                  <c:v>661</c:v>
                </c:pt>
                <c:pt idx="12">
                  <c:v>1611</c:v>
                </c:pt>
                <c:pt idx="13">
                  <c:v>712</c:v>
                </c:pt>
                <c:pt idx="14">
                  <c:v>708</c:v>
                </c:pt>
                <c:pt idx="15">
                  <c:v>448</c:v>
                </c:pt>
                <c:pt idx="16">
                  <c:v>571</c:v>
                </c:pt>
                <c:pt idx="17">
                  <c:v>436</c:v>
                </c:pt>
                <c:pt idx="18">
                  <c:v>233</c:v>
                </c:pt>
                <c:pt idx="19">
                  <c:v>336</c:v>
                </c:pt>
              </c:numCache>
            </c:numRef>
          </c:val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9900CC"/>
            </a:solidFill>
          </c:spPr>
          <c:invertIfNegative val="0"/>
          <c:cat>
            <c:strRef>
              <c:f>Sheet2!$A$2:$A$21</c:f>
              <c:strCache>
                <c:ptCount val="20"/>
                <c:pt idx="0">
                  <c:v>FR </c:v>
                </c:pt>
                <c:pt idx="1">
                  <c:v>DE </c:v>
                </c:pt>
                <c:pt idx="2">
                  <c:v>JP </c:v>
                </c:pt>
                <c:pt idx="3">
                  <c:v>KR </c:v>
                </c:pt>
                <c:pt idx="4">
                  <c:v>CN </c:v>
                </c:pt>
                <c:pt idx="5">
                  <c:v>RU </c:v>
                </c:pt>
                <c:pt idx="6">
                  <c:v>IN </c:v>
                </c:pt>
                <c:pt idx="7">
                  <c:v>UA </c:v>
                </c:pt>
                <c:pt idx="8">
                  <c:v>BR </c:v>
                </c:pt>
                <c:pt idx="9">
                  <c:v>HU </c:v>
                </c:pt>
                <c:pt idx="10">
                  <c:v>PK </c:v>
                </c:pt>
                <c:pt idx="11">
                  <c:v>AT </c:v>
                </c:pt>
                <c:pt idx="12">
                  <c:v>SY </c:v>
                </c:pt>
                <c:pt idx="13">
                  <c:v>ES </c:v>
                </c:pt>
                <c:pt idx="14">
                  <c:v>SK </c:v>
                </c:pt>
                <c:pt idx="15">
                  <c:v>MY </c:v>
                </c:pt>
                <c:pt idx="16">
                  <c:v>EG </c:v>
                </c:pt>
                <c:pt idx="17">
                  <c:v>XN </c:v>
                </c:pt>
                <c:pt idx="18">
                  <c:v>UZ </c:v>
                </c:pt>
                <c:pt idx="19">
                  <c:v>AZ</c:v>
                </c:pt>
              </c:strCache>
            </c:strRef>
          </c:cat>
          <c:val>
            <c:numRef>
              <c:f>Sheet2!$D$2:$D$21</c:f>
              <c:numCache>
                <c:formatCode>General</c:formatCode>
                <c:ptCount val="20"/>
                <c:pt idx="0">
                  <c:v>6823</c:v>
                </c:pt>
                <c:pt idx="1">
                  <c:v>5316</c:v>
                </c:pt>
                <c:pt idx="2">
                  <c:v>5064</c:v>
                </c:pt>
                <c:pt idx="3">
                  <c:v>4455</c:v>
                </c:pt>
                <c:pt idx="4">
                  <c:v>3623</c:v>
                </c:pt>
                <c:pt idx="5">
                  <c:v>3167</c:v>
                </c:pt>
                <c:pt idx="6">
                  <c:v>2338</c:v>
                </c:pt>
                <c:pt idx="7">
                  <c:v>1945</c:v>
                </c:pt>
                <c:pt idx="8">
                  <c:v>1296</c:v>
                </c:pt>
                <c:pt idx="9">
                  <c:v>1014</c:v>
                </c:pt>
                <c:pt idx="10">
                  <c:v>924</c:v>
                </c:pt>
                <c:pt idx="11">
                  <c:v>867</c:v>
                </c:pt>
                <c:pt idx="12">
                  <c:v>681</c:v>
                </c:pt>
                <c:pt idx="13">
                  <c:v>672</c:v>
                </c:pt>
                <c:pt idx="14">
                  <c:v>561</c:v>
                </c:pt>
                <c:pt idx="15">
                  <c:v>509</c:v>
                </c:pt>
                <c:pt idx="16">
                  <c:v>500</c:v>
                </c:pt>
                <c:pt idx="17">
                  <c:v>482</c:v>
                </c:pt>
                <c:pt idx="18">
                  <c:v>437</c:v>
                </c:pt>
                <c:pt idx="19">
                  <c:v>420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609728"/>
        <c:axId val="25611264"/>
      </c:barChart>
      <c:catAx>
        <c:axId val="256097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25611264"/>
        <c:crosses val="autoZero"/>
        <c:auto val="1"/>
        <c:lblAlgn val="ctr"/>
        <c:lblOffset val="100"/>
        <c:noMultiLvlLbl val="0"/>
      </c:catAx>
      <c:valAx>
        <c:axId val="256112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600" dirty="0" smtClean="0"/>
                  <a:t>Number</a:t>
                </a:r>
                <a:r>
                  <a:rPr lang="en-GB" sz="1600" baseline="0" dirty="0" smtClean="0"/>
                  <a:t>  of  Input</a:t>
                </a:r>
                <a:endParaRPr lang="en-GB" sz="16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256097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171967143959921"/>
          <c:y val="0.9366910103880991"/>
          <c:w val="0.27352344871720063"/>
          <c:h val="6.3308989611900915E-2"/>
        </c:manualLayout>
      </c:layout>
      <c:overlay val="0"/>
      <c:txPr>
        <a:bodyPr/>
        <a:lstStyle/>
        <a:p>
          <a:pPr>
            <a:defRPr sz="1200" b="1">
              <a:latin typeface="+mj-lt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60376-5941-4A21-9E46-187DCDA2C062}" type="datetimeFigureOut">
              <a:rPr lang="en-GB" smtClean="0"/>
              <a:t>2014-12-04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510F6-5817-4CCC-9327-4EB18AF9D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559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4AC8253-318B-4359-A574-5A8CABFDAB0F}" type="slidenum">
              <a:rPr lang="en-US" altLang="en-US" sz="1200" smtClean="0">
                <a:solidFill>
                  <a:prstClr val="black"/>
                </a:solidFill>
              </a:rPr>
              <a:pPr eaLnBrk="1" hangingPunct="1"/>
              <a:t>2</a:t>
            </a:fld>
            <a:endParaRPr lang="en-US" alt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5" y="1988840"/>
            <a:ext cx="8387820" cy="6477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67289" y="2636912"/>
            <a:ext cx="8387258" cy="6080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76056" y="3933056"/>
            <a:ext cx="3696051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Presenter Name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076056" y="4365104"/>
            <a:ext cx="3744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FFFFFF"/>
                </a:solidFill>
                <a:latin typeface="Lucida Sans"/>
              </a:rPr>
              <a:t>Nuclear Information Section</a:t>
            </a:r>
          </a:p>
        </p:txBody>
      </p:sp>
    </p:spTree>
    <p:extLst>
      <p:ext uri="{BB962C8B-B14F-4D97-AF65-F5344CB8AC3E}">
        <p14:creationId xmlns:p14="http://schemas.microsoft.com/office/powerpoint/2010/main" val="1589713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537C-7D15-4314-B583-D12F44F9B169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84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A1DE-22A1-4807-B09D-8B0A23319578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8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BD21-65E5-44C0-846D-25C16D17319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srgbClr val="FFFFFF"/>
                </a:solidFill>
              </a:rPr>
              <a:t>65th Sitting of the Committee of Plenipotentiary Representatives of ICSTI Member States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017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E0BD5-4C56-40FA-8EA8-F911E1A376D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46246-9A29-4268-B692-A91CA13BD420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7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3CD2E-222A-4A29-A60A-A1FF5063B96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12/4/2014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559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06921-7EE2-416C-A465-9A10A092154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12/4/2014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866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9A750-FBF2-492C-92C3-D6281D1F3AE4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12/4/2014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582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40F30-1CE6-4069-B10C-1D7D31F9A3FA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12/4/2014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37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C7312-9C24-4ADB-AB39-6267BC72C67F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12/4/2014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50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48E07-D0E8-4EA9-889D-8CD825667CC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12/4/2014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51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9A41-8D43-4833-9928-AADDC14E867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588224" y="44624"/>
            <a:ext cx="2232025" cy="431800"/>
          </a:xfrm>
        </p:spPr>
        <p:txBody>
          <a:bodyPr>
            <a:scene3d>
              <a:camera prst="orthographicFront"/>
              <a:lightRig rig="soft" dir="t"/>
            </a:scene3d>
            <a:sp3d extrusionH="57150" prstMaterial="softEdge">
              <a:bevelT w="38100" h="38100"/>
            </a:sp3d>
          </a:bodyPr>
          <a:lstStyle>
            <a:lvl1pPr marL="0" indent="0" algn="r">
              <a:buFontTx/>
              <a:buNone/>
              <a:defRPr sz="2600" b="1" i="0" baseline="0">
                <a:gradFill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4800000" scaled="0"/>
                </a:gradFill>
                <a:effectLst>
                  <a:glow>
                    <a:schemeClr val="accent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endPos="0" dist="50800" dir="5400000" sy="-100000" algn="bl" rotWithShape="0"/>
                </a:effectLst>
                <a:latin typeface="+mj-lt"/>
              </a:defRPr>
            </a:lvl1pPr>
          </a:lstStyle>
          <a:p>
            <a:pPr lvl="0"/>
            <a:r>
              <a:rPr lang="en-GB" dirty="0" smtClean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135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0719F-3E71-42E7-A27E-8B3297852891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12/4/2014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366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6EA58-2212-44BD-9C9A-297100D721E7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12/4/2014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911E-5309-46D9-B58A-B100ECFB7D4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4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3209-8180-4B73-92D3-781D8E85B734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77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4C4-6A10-4C98-AF8C-22EC093EC65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65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419872" y="6381328"/>
            <a:ext cx="2133600" cy="365125"/>
          </a:xfrm>
        </p:spPr>
        <p:txBody>
          <a:bodyPr/>
          <a:lstStyle/>
          <a:p>
            <a:fld id="{1D037B46-F482-4C12-A984-7798CA78A22A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700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4CBF-225A-483B-994F-64CD19A1DF4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47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3C20-1BF8-4E27-904F-1A38B4586F0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6F50-092F-42EF-B978-D18E30C2AD99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3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1987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B119A-140B-4E14-A54E-C4B2E6BE8B31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12/4/2014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65000"/>
        <a:buFont typeface="Wingdings 2" panose="05020102010507070707" pitchFamily="18" charset="2"/>
        <a:buChar char="¨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95000"/>
        <a:buFont typeface="Wingdings" panose="05000000000000000000" pitchFamily="2" charset="2"/>
        <a:buChar char="ú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SzPct val="80000"/>
        <a:buFont typeface="Wingdings" panose="05000000000000000000" pitchFamily="2" charset="2"/>
        <a:buChar char="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SzPct val="78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SzPct val="7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5076056" y="4077072"/>
            <a:ext cx="3528392" cy="433387"/>
          </a:xfrm>
        </p:spPr>
        <p:txBody>
          <a:bodyPr>
            <a:normAutofit/>
          </a:bodyPr>
          <a:lstStyle/>
          <a:p>
            <a:r>
              <a:rPr lang="en-GB" sz="1600" dirty="0" err="1" smtClean="0"/>
              <a:t>Dobrica</a:t>
            </a:r>
            <a:r>
              <a:rPr lang="en-GB" sz="1600" dirty="0" smtClean="0"/>
              <a:t> </a:t>
            </a:r>
            <a:r>
              <a:rPr lang="en-GB" sz="1600" dirty="0" err="1" smtClean="0"/>
              <a:t>Savi</a:t>
            </a:r>
            <a:r>
              <a:rPr lang="en-GB" sz="1600" dirty="0" err="1" smtClean="0">
                <a:latin typeface="Arial"/>
                <a:cs typeface="Arial"/>
              </a:rPr>
              <a:t>ć</a:t>
            </a:r>
            <a:endParaRPr lang="en-GB" sz="1600" dirty="0"/>
          </a:p>
        </p:txBody>
      </p:sp>
      <p:sp>
        <p:nvSpPr>
          <p:cNvPr id="2" name="Rectangle 1"/>
          <p:cNvSpPr/>
          <p:nvPr/>
        </p:nvSpPr>
        <p:spPr>
          <a:xfrm>
            <a:off x="911922" y="980728"/>
            <a:ext cx="6916913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GB" b="1" dirty="0">
                <a:solidFill>
                  <a:srgbClr val="FFFFCC"/>
                </a:solidFill>
                <a:latin typeface="Calibri" panose="020F0502020204030204" pitchFamily="34" charset="0"/>
              </a:rPr>
              <a:t>16th International </a:t>
            </a:r>
            <a:r>
              <a:rPr lang="en-GB" b="1" dirty="0" smtClean="0">
                <a:solidFill>
                  <a:srgbClr val="FFFFCC"/>
                </a:solidFill>
                <a:latin typeface="Calibri" panose="020F0502020204030204" pitchFamily="34" charset="0"/>
              </a:rPr>
              <a:t>Conference </a:t>
            </a:r>
            <a:r>
              <a:rPr lang="en-GB" b="1" dirty="0">
                <a:solidFill>
                  <a:srgbClr val="FFFFCC"/>
                </a:solidFill>
                <a:latin typeface="Calibri" panose="020F0502020204030204" pitchFamily="34" charset="0"/>
              </a:rPr>
              <a:t>on Grey </a:t>
            </a:r>
            <a:r>
              <a:rPr lang="en-GB" b="1" dirty="0" smtClean="0">
                <a:solidFill>
                  <a:srgbClr val="FFFFCC"/>
                </a:solidFill>
                <a:latin typeface="Calibri" panose="020F0502020204030204" pitchFamily="34" charset="0"/>
              </a:rPr>
              <a:t>Literature</a:t>
            </a:r>
          </a:p>
          <a:p>
            <a:pPr algn="ctr"/>
            <a:r>
              <a:rPr lang="en-GB" b="1" spc="150" dirty="0">
                <a:ln w="11430"/>
                <a:solidFill>
                  <a:srgbClr val="FFFFCC"/>
                </a:solidFill>
                <a:latin typeface="Calibri" panose="020F0502020204030204" pitchFamily="34" charset="0"/>
              </a:rPr>
              <a:t>Grey Literature Lobby: </a:t>
            </a:r>
            <a:r>
              <a:rPr lang="en-GB" b="1" spc="150" dirty="0" smtClean="0">
                <a:ln w="11430"/>
                <a:solidFill>
                  <a:srgbClr val="FFFFCC"/>
                </a:solidFill>
                <a:latin typeface="Calibri" panose="020F0502020204030204" pitchFamily="34" charset="0"/>
              </a:rPr>
              <a:t>Engines </a:t>
            </a:r>
            <a:r>
              <a:rPr lang="en-GB" b="1" spc="150" dirty="0">
                <a:ln w="11430"/>
                <a:solidFill>
                  <a:srgbClr val="FFFFCC"/>
                </a:solidFill>
                <a:latin typeface="Calibri" panose="020F0502020204030204" pitchFamily="34" charset="0"/>
              </a:rPr>
              <a:t>and Requesters for </a:t>
            </a:r>
            <a:r>
              <a:rPr lang="en-GB" b="1" spc="150" dirty="0" smtClean="0">
                <a:ln w="11430"/>
                <a:solidFill>
                  <a:srgbClr val="FFFFCC"/>
                </a:solidFill>
                <a:latin typeface="Calibri" panose="020F0502020204030204" pitchFamily="34" charset="0"/>
              </a:rPr>
              <a:t>Change</a:t>
            </a:r>
          </a:p>
          <a:p>
            <a:pPr algn="ctr"/>
            <a:r>
              <a:rPr lang="en-GB" sz="1400" dirty="0">
                <a:latin typeface="Calibri" panose="020F0502020204030204" pitchFamily="34" charset="0"/>
              </a:rPr>
              <a:t>December 8-9, 2014, Library of </a:t>
            </a:r>
            <a:r>
              <a:rPr lang="en-GB" sz="1400" dirty="0" smtClean="0">
                <a:latin typeface="Calibri" panose="020F0502020204030204" pitchFamily="34" charset="0"/>
              </a:rPr>
              <a:t>Congress,  </a:t>
            </a:r>
            <a:r>
              <a:rPr lang="en-GB" sz="1400" dirty="0">
                <a:latin typeface="Calibri" panose="020F0502020204030204" pitchFamily="34" charset="0"/>
              </a:rPr>
              <a:t>Washington D.C., </a:t>
            </a:r>
            <a:r>
              <a:rPr lang="en-GB" sz="1400" dirty="0" smtClean="0">
                <a:latin typeface="Calibri" panose="020F0502020204030204" pitchFamily="34" charset="0"/>
              </a:rPr>
              <a:t>USA</a:t>
            </a:r>
            <a:endParaRPr lang="en-GB" sz="140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2276872"/>
            <a:ext cx="842493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1" dirty="0" smtClean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Changes </a:t>
            </a:r>
            <a:r>
              <a:rPr lang="en-GB" sz="3200" b="1" dirty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in the </a:t>
            </a:r>
            <a:r>
              <a:rPr lang="en-GB" sz="3200" b="1" dirty="0" smtClean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International </a:t>
            </a:r>
          </a:p>
          <a:p>
            <a:pPr algn="ctr"/>
            <a:r>
              <a:rPr lang="en-GB" sz="3200" b="1" dirty="0" smtClean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Nuclear </a:t>
            </a:r>
            <a:r>
              <a:rPr lang="en-GB" sz="3200" b="1" dirty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Information </a:t>
            </a:r>
            <a:r>
              <a:rPr lang="en-GB" sz="3200" b="1" dirty="0" smtClean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System (INIS)</a:t>
            </a:r>
            <a:endParaRPr lang="en-GB" sz="20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237312"/>
            <a:ext cx="176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Calibri" panose="020F0502020204030204" pitchFamily="34" charset="0"/>
              </a:rPr>
              <a:t>http://goo.gl/BqoNfO</a:t>
            </a:r>
            <a:endParaRPr lang="en-GB" sz="1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11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268760"/>
            <a:ext cx="856895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information sharing</a:t>
            </a:r>
            <a:endParaRPr lang="en-GB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b="1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1970 	INIS - the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first nuclear database at the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</a:t>
            </a:r>
            <a:endParaRPr lang="en-GB" sz="16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1979	INIS - the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first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 database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with online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access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1991	INIS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&amp; AGRIS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-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the first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 databases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on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CD-ROM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1996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	INIS Web Site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-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the first Web Site at the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1998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	INIS - the first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 database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available on the Internet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2009	All Internet users given free and open access to INIS database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2009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	INIS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database becomes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accessible via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WorldWideScience.org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2010	INIS offers first Collection Search widget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2011	INIS launches new web search interface using Google-based technology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2012	INIS multilingual Thesaurus integrated with the INIS Collection Search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2012	INIS Collection Search includes the IAEA Library catalogue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2013	Browse INIS Collection by Subject Category</a:t>
            </a:r>
            <a:endParaRPr lang="en-GB" sz="1600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2014	INIS Collection becomes searchable through Google and Google Scholar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8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3844" y="908720"/>
            <a:ext cx="5308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Information sharing</a:t>
            </a:r>
          </a:p>
          <a:p>
            <a:pPr marL="0" lvl="1"/>
            <a:r>
              <a:rPr lang="en-GB" sz="14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Access </a:t>
            </a:r>
            <a:r>
              <a:rPr lang="en-GB" sz="1400" dirty="0">
                <a:solidFill>
                  <a:srgbClr val="FFFF00"/>
                </a:solidFill>
                <a:latin typeface="Cambria" panose="02040503050406030204" pitchFamily="18" charset="0"/>
              </a:rPr>
              <a:t>to INIS by </a:t>
            </a:r>
            <a:r>
              <a:rPr lang="en-GB" sz="14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Member States (1 January – 30 November 2014)</a:t>
            </a:r>
            <a:endParaRPr lang="en-GB" sz="1400" dirty="0">
              <a:solidFill>
                <a:srgbClr val="FFFF0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713425"/>
              </p:ext>
            </p:extLst>
          </p:nvPr>
        </p:nvGraphicFramePr>
        <p:xfrm>
          <a:off x="2123728" y="1772819"/>
          <a:ext cx="4608512" cy="453651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07849"/>
                <a:gridCol w="591072"/>
                <a:gridCol w="914313"/>
                <a:gridCol w="635701"/>
                <a:gridCol w="977433"/>
                <a:gridCol w="591072"/>
                <a:gridCol w="591072"/>
              </a:tblGrid>
              <a:tr h="370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 #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Country</a:t>
                      </a:r>
                      <a:endParaRPr lang="en-GB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Sessions</a:t>
                      </a:r>
                      <a:endParaRPr lang="en-GB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New              sessions</a:t>
                      </a:r>
                      <a:endParaRPr lang="en-GB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   New </a:t>
                      </a:r>
                      <a:r>
                        <a:rPr lang="en-GB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users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Bounce </a:t>
                      </a:r>
                      <a:r>
                        <a:rPr lang="en-GB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Pages</a:t>
                      </a:r>
                      <a:r>
                        <a:rPr lang="en-GB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/ session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287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United States</a:t>
                      </a:r>
                      <a:endParaRPr lang="en-GB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260,405(15.94%)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75.63%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196,937(16.60%)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62.11%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1.79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India</a:t>
                      </a:r>
                      <a:endParaRPr lang="en-GB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126,124(7.72%)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73.60%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92,825(7.83%)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65.30%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1.76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Brazil</a:t>
                      </a:r>
                      <a:endParaRPr lang="en-GB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77,794(4.76%)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74.87%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58,245(4.91%)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57.21%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2.16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Japan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72,164(4.42%)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62.44%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45,056(3.80%)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53.35%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2.28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United Kingdom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70,188(4.30%)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73.26%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51,418(4.33%)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59.90%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1.83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South Korea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66,623(4.08%)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64.83%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43,194(3.64%)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51.60%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2.07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France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65,988(4.04%)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70.01%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46,195(3.89%)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57.16%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2.24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Germany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64,882(3.97%)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73.39%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47,617(4.01%)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58.92%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1.78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Russia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56,728(3.47%)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65.52%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37,166(3.13%)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62.51%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2.13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Canada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46,422(2.84%)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72.18%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33,506(2.82%)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58.80%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1.95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Indonesia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37,873(2.32%)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81.45%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30,847(2.60%)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72.71%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1.51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Iran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32,233(1.97%)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65.27%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21,039(1.77%)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61.77%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1.86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Italy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31,548(1.93%)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74.01%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23,350(1.97%)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58.05%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1.88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Spain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26,682(1.63%)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74.22%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19,803(1.67%)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58.46%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1.91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Poland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25,114(1.54%)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76.70%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19,263(1.62%)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63.99%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1.76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Australia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24,889(1.52%)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78.90%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19,637(1.66%)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65.57%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1.62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Turkey</a:t>
                      </a:r>
                      <a:endParaRPr lang="en-GB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24,767(1.52%)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77.31%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19,148(1.61%)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62.93%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1.79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18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Egypt</a:t>
                      </a:r>
                      <a:endParaRPr lang="en-GB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22,777(1.39%)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55.23%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12,579(1.06%)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57.67%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2.18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Mexico</a:t>
                      </a:r>
                      <a:endParaRPr lang="en-GB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20,275(1.24%)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77.89%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15,792(1.33%)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60.20%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1.89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Ukraine</a:t>
                      </a:r>
                      <a:endParaRPr lang="en-GB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18,840(1.15%)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69.14%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13,026(1.10%)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65.08%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2.09</a:t>
                      </a:r>
                    </a:p>
                  </a:txBody>
                  <a:tcPr marL="8313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9" name="Picture 28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19812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22764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24765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267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28765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31718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34671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36671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38671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0671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2672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4672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66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8672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0673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2673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4673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6673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8674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60674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0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73149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979" y="95414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ICS statistics 2013  vs.  Jan-Nov 2014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998251" y="116632"/>
            <a:ext cx="5816946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11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861504"/>
              </p:ext>
            </p:extLst>
          </p:nvPr>
        </p:nvGraphicFramePr>
        <p:xfrm>
          <a:off x="641509" y="1504327"/>
          <a:ext cx="8050278" cy="408491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25139"/>
                <a:gridCol w="4025139"/>
              </a:tblGrid>
              <a:tr h="1250019">
                <a:tc>
                  <a:txBody>
                    <a:bodyPr/>
                    <a:lstStyle/>
                    <a:p>
                      <a:endParaRPr lang="en-GB" sz="3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  <a:tr h="1440160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  <a:tr h="1394734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2500365" y="2296319"/>
            <a:ext cx="995772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89,863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9055" y="1408893"/>
            <a:ext cx="1646632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Visitors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73149" y="1629753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1,192,242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84354" y="2302102"/>
            <a:ext cx="1143248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147,266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36776" y="1414676"/>
            <a:ext cx="1368151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Visits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23825" y="1629753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1,633,860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61045" y="3702299"/>
            <a:ext cx="1143248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682,729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3975" y="2814873"/>
            <a:ext cx="2340536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err="1" smtClean="0">
                <a:solidFill>
                  <a:srgbClr val="002060"/>
                </a:solidFill>
              </a:rPr>
              <a:t>Pageviews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00519" y="3029958"/>
            <a:ext cx="2664295" cy="784824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5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3,231,424</a:t>
            </a:r>
            <a:endParaRPr lang="en-US" sz="45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69109" y="3682169"/>
            <a:ext cx="995772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63,719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18298" y="2794743"/>
            <a:ext cx="3224013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Documents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34844" y="3009828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678,400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097" y="4209491"/>
            <a:ext cx="2596170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</a:rPr>
              <a:t>Bounce </a:t>
            </a:r>
            <a:r>
              <a:rPr lang="en-GB" sz="2400" b="1" dirty="0" smtClean="0">
                <a:solidFill>
                  <a:srgbClr val="002060"/>
                </a:solidFill>
              </a:rPr>
              <a:t>rate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15422" y="4223861"/>
            <a:ext cx="2340536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Pages/Visit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511067" y="5096917"/>
            <a:ext cx="1037450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52.2 %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13708" y="5111294"/>
            <a:ext cx="700820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4.65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711343" y="4445366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61.10%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785690" y="4461985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1.98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21550" y="5733256"/>
            <a:ext cx="3608754" cy="5847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PDF downloads:   405,761   vs   58,354       </a:t>
            </a:r>
          </a:p>
          <a:p>
            <a:r>
              <a:rPr lang="en-GB" sz="1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Increase:  595.34% </a:t>
            </a:r>
            <a:endParaRPr lang="en-GB" sz="1600" dirty="0">
              <a:solidFill>
                <a:srgbClr val="FFFFCC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25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7" grpId="0"/>
      <p:bldP spid="18" grpId="0"/>
      <p:bldP spid="20" grpId="0"/>
      <p:bldP spid="21" grpId="0"/>
      <p:bldP spid="23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052736"/>
            <a:ext cx="820891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Nuclear </a:t>
            </a: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Knowledge Organization</a:t>
            </a: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sz="1600" b="1" dirty="0"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INIS </a:t>
            </a:r>
            <a:r>
              <a:rPr lang="en-GB" sz="1600" dirty="0">
                <a:latin typeface="Cambria" panose="02040503050406030204" pitchFamily="18" charset="0"/>
              </a:rPr>
              <a:t>Thesaurus is a major tool for describing nuclear information and knowledge in a structured </a:t>
            </a:r>
            <a:r>
              <a:rPr lang="en-GB" sz="1600" dirty="0" smtClean="0">
                <a:latin typeface="Cambria" panose="02040503050406030204" pitchFamily="18" charset="0"/>
              </a:rPr>
              <a:t>form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Available </a:t>
            </a:r>
            <a:r>
              <a:rPr lang="en-GB" sz="1600" dirty="0">
                <a:latin typeface="Cambria" panose="02040503050406030204" pitchFamily="18" charset="0"/>
              </a:rPr>
              <a:t>in Arabic, Chinese, English, French, German, Japanese, Russian, and Spanish </a:t>
            </a:r>
            <a:r>
              <a:rPr lang="en-GB" sz="1600" dirty="0" smtClean="0">
                <a:latin typeface="Cambria" panose="02040503050406030204" pitchFamily="18" charset="0"/>
              </a:rPr>
              <a:t>languages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latin typeface="Cambria" panose="02040503050406030204" pitchFamily="18" charset="0"/>
              </a:rPr>
              <a:t>November </a:t>
            </a:r>
            <a:r>
              <a:rPr lang="en-GB" sz="1600" dirty="0" smtClean="0">
                <a:latin typeface="Cambria" panose="02040503050406030204" pitchFamily="18" charset="0"/>
              </a:rPr>
              <a:t>2014 issue contains 30 </a:t>
            </a:r>
            <a:r>
              <a:rPr lang="en-GB" sz="1600" dirty="0">
                <a:latin typeface="Cambria" panose="02040503050406030204" pitchFamily="18" charset="0"/>
              </a:rPr>
              <a:t>853 descriptors, of which 22 147 are valid descriptors and 8706 </a:t>
            </a:r>
            <a:r>
              <a:rPr lang="en-GB" sz="1600" dirty="0" smtClean="0">
                <a:latin typeface="Cambria" panose="02040503050406030204" pitchFamily="18" charset="0"/>
              </a:rPr>
              <a:t>are forbidden terms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latin typeface="Cambria" panose="02040503050406030204" pitchFamily="18" charset="0"/>
              </a:rPr>
              <a:t>The terminology </a:t>
            </a:r>
            <a:r>
              <a:rPr lang="en-GB" sz="1600" dirty="0" smtClean="0">
                <a:latin typeface="Cambria" panose="02040503050406030204" pitchFamily="18" charset="0"/>
              </a:rPr>
              <a:t>used </a:t>
            </a:r>
            <a:r>
              <a:rPr lang="en-GB" sz="1600" dirty="0">
                <a:latin typeface="Cambria" panose="02040503050406030204" pitchFamily="18" charset="0"/>
              </a:rPr>
              <a:t>has its origin in the 1969 edition of the </a:t>
            </a:r>
            <a:r>
              <a:rPr lang="en-GB" sz="1600" dirty="0" smtClean="0">
                <a:latin typeface="Cambria" panose="02040503050406030204" pitchFamily="18" charset="0"/>
              </a:rPr>
              <a:t>EURATOM Thesaurus</a:t>
            </a:r>
            <a:endParaRPr lang="en-GB" sz="1600" dirty="0"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PDF versions:</a:t>
            </a:r>
            <a:endParaRPr lang="en-GB" sz="1600" dirty="0"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Monolingual </a:t>
            </a:r>
            <a:r>
              <a:rPr lang="en-GB" sz="1600" dirty="0">
                <a:latin typeface="Cambria" panose="02040503050406030204" pitchFamily="18" charset="0"/>
              </a:rPr>
              <a:t>versions of the thesaurus including the full thesaurus hierarchy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Multilingual </a:t>
            </a:r>
            <a:r>
              <a:rPr lang="en-GB" sz="1600" dirty="0">
                <a:latin typeface="Cambria" panose="02040503050406030204" pitchFamily="18" charset="0"/>
              </a:rPr>
              <a:t>dictionaries without thesaurus hierarchy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Interactive </a:t>
            </a:r>
            <a:r>
              <a:rPr lang="en-GB" sz="1600" dirty="0">
                <a:latin typeface="Cambria" panose="02040503050406030204" pitchFamily="18" charset="0"/>
              </a:rPr>
              <a:t>multilingual thesaurus with navigation </a:t>
            </a:r>
            <a:r>
              <a:rPr lang="en-GB" sz="1600" dirty="0" smtClean="0">
                <a:latin typeface="Cambria" panose="02040503050406030204" pitchFamily="18" charset="0"/>
              </a:rPr>
              <a:t>capabilities</a:t>
            </a:r>
            <a:endParaRPr lang="en-GB" sz="1600" dirty="0"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latin typeface="Cambria" panose="02040503050406030204" pitchFamily="18" charset="0"/>
              </a:rPr>
              <a:t>Interactive Multilingual INIS/ETDE Thesaurus with navigation </a:t>
            </a:r>
            <a:r>
              <a:rPr lang="en-GB" sz="1600" dirty="0" smtClean="0">
                <a:latin typeface="Cambria" panose="02040503050406030204" pitchFamily="18" charset="0"/>
              </a:rPr>
              <a:t>capabilities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The Thesaurus </a:t>
            </a:r>
            <a:r>
              <a:rPr lang="en-GB" sz="1600" dirty="0">
                <a:latin typeface="Cambria" panose="02040503050406030204" pitchFamily="18" charset="0"/>
              </a:rPr>
              <a:t>contains the controlled terminology for indexing </a:t>
            </a:r>
            <a:r>
              <a:rPr lang="en-GB" sz="1600" dirty="0" smtClean="0">
                <a:latin typeface="Cambria" panose="02040503050406030204" pitchFamily="18" charset="0"/>
              </a:rPr>
              <a:t>information within </a:t>
            </a:r>
            <a:r>
              <a:rPr lang="en-GB" sz="1600" dirty="0">
                <a:latin typeface="Cambria" panose="02040503050406030204" pitchFamily="18" charset="0"/>
              </a:rPr>
              <a:t>the subject </a:t>
            </a:r>
            <a:r>
              <a:rPr lang="en-GB" sz="1600" dirty="0" smtClean="0">
                <a:latin typeface="Cambria" panose="02040503050406030204" pitchFamily="18" charset="0"/>
              </a:rPr>
              <a:t>scope </a:t>
            </a:r>
            <a:r>
              <a:rPr lang="en-GB" sz="1600" dirty="0">
                <a:latin typeface="Cambria" panose="02040503050406030204" pitchFamily="18" charset="0"/>
              </a:rPr>
              <a:t>of the </a:t>
            </a:r>
            <a:r>
              <a:rPr lang="en-GB" sz="1600" dirty="0" smtClean="0">
                <a:latin typeface="Cambria" panose="02040503050406030204" pitchFamily="18" charset="0"/>
              </a:rPr>
              <a:t>INIS and it is </a:t>
            </a:r>
            <a:r>
              <a:rPr lang="en-GB" sz="1600" dirty="0">
                <a:latin typeface="Cambria" panose="02040503050406030204" pitchFamily="18" charset="0"/>
              </a:rPr>
              <a:t>intended for use in </a:t>
            </a:r>
            <a:r>
              <a:rPr lang="en-GB" sz="1600" dirty="0" smtClean="0">
                <a:latin typeface="Cambria" panose="02040503050406030204" pitchFamily="18" charset="0"/>
              </a:rPr>
              <a:t>subject descriptions </a:t>
            </a:r>
            <a:r>
              <a:rPr lang="en-GB" sz="1600" dirty="0">
                <a:latin typeface="Cambria" panose="02040503050406030204" pitchFamily="18" charset="0"/>
              </a:rPr>
              <a:t>for input </a:t>
            </a:r>
            <a:r>
              <a:rPr lang="en-GB" sz="1600" dirty="0" smtClean="0">
                <a:latin typeface="Cambria" panose="02040503050406030204" pitchFamily="18" charset="0"/>
              </a:rPr>
              <a:t>and for </a:t>
            </a:r>
            <a:r>
              <a:rPr lang="en-GB" sz="1600" dirty="0">
                <a:latin typeface="Cambria" panose="02040503050406030204" pitchFamily="18" charset="0"/>
              </a:rPr>
              <a:t>multilingual and semantic </a:t>
            </a:r>
            <a:r>
              <a:rPr lang="en-GB" sz="1600" dirty="0" smtClean="0">
                <a:latin typeface="Cambria" panose="02040503050406030204" pitchFamily="18" charset="0"/>
              </a:rPr>
              <a:t>search</a:t>
            </a:r>
            <a:endParaRPr lang="en-GB" sz="1600" dirty="0"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sz="1600" dirty="0" smtClean="0"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71800" y="116632"/>
            <a:ext cx="6203032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95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412776"/>
            <a:ext cx="799288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Capacity building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EAEAEA"/>
                </a:solidFill>
                <a:latin typeface="Cambria" panose="02040503050406030204" pitchFamily="18" charset="0"/>
              </a:rPr>
              <a:t>INIS training seminars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EAEAEA"/>
                </a:solidFill>
                <a:latin typeface="Cambria" panose="02040503050406030204" pitchFamily="18" charset="0"/>
              </a:rPr>
              <a:t>eLearning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EAEAEA"/>
                </a:solidFill>
                <a:latin typeface="Cambria" panose="02040503050406030204" pitchFamily="18" charset="0"/>
              </a:rPr>
              <a:t>Technical cooperation assistance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Regional training, fellowships, scientific visits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IT equipment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EAEAEA"/>
                </a:solidFill>
                <a:latin typeface="Cambria" panose="02040503050406030204" pitchFamily="18" charset="0"/>
              </a:rPr>
              <a:t>Reference manuals</a:t>
            </a:r>
            <a:endParaRPr lang="en-GB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sz="14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71800" y="116632"/>
            <a:ext cx="6203032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03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</a:t>
            </a:r>
            <a:r>
              <a:rPr lang="en-GB" sz="2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road ahead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323528" y="1412776"/>
            <a:ext cx="8352928" cy="47525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Population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Aging population; longer working lives; remote/non-personal interaction; social differences; radicalism/extremism; privacy &amp; surveillance 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Employment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Uncertainty; change of professions/jobs; increased complexity; informal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employment;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new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collaborative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technologies; work from anywhere (connecting to work); Bring Your Own Device (BYOD); millennials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as the majority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workforce; talent management; work-force motivation</a:t>
            </a: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Education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Life-long education;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e-training; m-education;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Massive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Open Online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Courses (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MOOCS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); training on demand; high computer literacy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Health &amp; happiness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Healthy living; well-being; bio/organic movement; family-work balance; personal/home entertainment</a:t>
            </a: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Community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Transport; communication; environment; housing; crime; culture &amp; leisure</a:t>
            </a:r>
          </a:p>
          <a:p>
            <a:pPr lvl="2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>
              <a:buFontTx/>
              <a:buChar char="-"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87358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Current social trends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3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road ahead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887483"/>
              </p:ext>
            </p:extLst>
          </p:nvPr>
        </p:nvGraphicFramePr>
        <p:xfrm>
          <a:off x="323528" y="1484784"/>
          <a:ext cx="8424940" cy="46299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84512"/>
                <a:gridCol w="1685107"/>
                <a:gridCol w="1685107"/>
                <a:gridCol w="1685107"/>
                <a:gridCol w="1685107"/>
              </a:tblGrid>
              <a:tr h="152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Gartner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Forbes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Forrester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Deloitte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Accenture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  <a:tr h="4419600"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Mobile Device Diversity and Management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Mobile Apps and Applications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The Internet of Everything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Hybrid Cloud and IT as Service Broker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Cloud/Client Architecture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The Era of Personal Cloud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Software Defined Anything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8 Web-Scale IT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9 Smart machines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10 3-D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printing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Consumers will come to expect Smart TV capabilities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Smart watches will become ‘smarter’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Google Glass will still be in “wait and see” mode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Other applications and uses for Apple’s </a:t>
                      </a:r>
                      <a:r>
                        <a:rPr lang="en-GB" sz="900" dirty="0" err="1">
                          <a:effectLst/>
                          <a:latin typeface="Calibri" panose="020F0502020204030204" pitchFamily="34" charset="0"/>
                        </a:rPr>
                        <a:t>TouchID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 will emerge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Xbox One and PS4 will blur the lines between entertainment and video gaming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3D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printing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will begin to revolutionize production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The movement toward natural language search will make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searching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more accurate and intuitive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Digital Convergence Erodes Boundaries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Digital Experience Delivery Makes (or Breaks) Firms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APIs Become Digital Glue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4 The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Business Takes Ownership Of Process And Intelligence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Firms Shed Yesterday's Data Limitations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Sensors And Devices Draw Ecosystems Together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'Trust' And 'Identity' Get A Rethink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8 Infrastructure Takes On Engagement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9 Firms Learn from the Cloud and Mobile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10 IT Becomes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an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Agile Service Broker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</a:rPr>
                        <a:t>Disruptors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CIO as venture capitalist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Cognitive analytics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Industrialized crowdsourcing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4 Digital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engagement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  <a:latin typeface="Calibri" panose="020F0502020204030204" pitchFamily="34" charset="0"/>
                        </a:rPr>
                        <a:t>Wearables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</a:rPr>
                        <a:t>Enablers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Technical debt reversal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Social activation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Cloud orchestration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In-memory revolution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Real-time development operations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Big is the next big thing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Digital-physical blur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From workforce to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crowd-source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Data supply chain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Harnessing </a:t>
                      </a:r>
                      <a:r>
                        <a:rPr lang="en-GB" sz="900" dirty="0" err="1">
                          <a:effectLst/>
                          <a:latin typeface="Calibri" panose="020F0502020204030204" pitchFamily="34" charset="0"/>
                        </a:rPr>
                        <a:t>hyperscale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The business of applications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Architecting resilience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90872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Current technological trends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09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5856" y="116632"/>
            <a:ext cx="5698976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road ahead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755576" y="1659459"/>
            <a:ext cx="7128792" cy="4248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Improve digital presence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Increase use of mobile devices and apps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Cloud computing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Open access and cooperation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Use social media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Follow new technologies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Encourage creativity and innovation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Concentrate on training and education</a:t>
            </a:r>
          </a:p>
          <a:p>
            <a:pPr marL="457200" lvl="1" indent="0">
              <a:buFont typeface="Wingdings" panose="05000000000000000000" pitchFamily="2" charset="2"/>
              <a:buNone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457200" lvl="1" indent="0">
              <a:buFont typeface="Wingdings" panose="05000000000000000000" pitchFamily="2" charset="2"/>
              <a:buNone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lvl="0" indent="0" algn="ctr">
              <a:spcBef>
                <a:spcPts val="0"/>
              </a:spcBef>
              <a:buSzTx/>
              <a:buNone/>
            </a:pPr>
            <a:r>
              <a:rPr lang="en-GB" altLang="en-US" sz="2000" b="1" i="1" dirty="0">
                <a:solidFill>
                  <a:srgbClr val="FFFFFF"/>
                </a:solidFill>
              </a:rPr>
              <a:t>Tomorrow belongs to the people who prepare for it today!</a:t>
            </a:r>
          </a:p>
          <a:p>
            <a:pPr marL="0" lvl="0" indent="0" algn="ctr">
              <a:spcBef>
                <a:spcPts val="0"/>
              </a:spcBef>
              <a:buSzTx/>
              <a:buNone/>
            </a:pPr>
            <a:r>
              <a:rPr lang="en-GB" altLang="en-US" sz="1600" i="1" dirty="0">
                <a:solidFill>
                  <a:srgbClr val="FFFFFF"/>
                </a:solidFill>
              </a:rPr>
              <a:t>African proverb</a:t>
            </a:r>
          </a:p>
          <a:p>
            <a:pPr marL="457200" lvl="1" indent="0">
              <a:buFont typeface="Wingdings" panose="05000000000000000000" pitchFamily="2" charset="2"/>
              <a:buNone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98072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relevant trends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3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18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5856" y="116632"/>
            <a:ext cx="5698976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road ahead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125538"/>
            <a:ext cx="8642350" cy="491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Information/literature evaluation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Strengthen the role and position of national INIS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centres; Improve tools &amp; methodologies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acquisition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Alternative ways (direct DB access, harvesting); Alternative forms (data, video); Open sources ; Increase number of NCL; Finalize digitization of INIS microfiche collection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Processing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Simplified bibliographic metadata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set; Introduce </a:t>
            </a:r>
            <a:r>
              <a:rPr lang="en-GB" sz="1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FIBREonline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; Separate metadata creation and subject analysis; Introduce automatic indexing</a:t>
            </a:r>
          </a:p>
          <a:p>
            <a:pPr marL="400050" lvl="1" indent="0"/>
            <a:r>
              <a:rPr lang="en-GB" sz="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Organization and repackaging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Leverage technology; Streamline systems; Offer new info-services 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Storage, protection and preservation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Streamline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IT systems and applications; Use cloud computing; Emphasize preservation  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aspect ; PDF/A long-term archival format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Maintenance and updating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Follow new IT technologies; Change; Innovate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Sharing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Cooperate with publically open discovery &amp; other systems;  INIS as open access repository; Go mobile;  Federated search; Social 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networking, bookmarking,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tagging; Social media ; Offer better reference service</a:t>
            </a:r>
            <a:endParaRPr lang="en-GB" altLang="en-US" sz="14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66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19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87824" y="3356992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en-US" sz="4000" b="1" dirty="0"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  <p:sp>
        <p:nvSpPr>
          <p:cNvPr id="2" name="Rectangle 1"/>
          <p:cNvSpPr/>
          <p:nvPr/>
        </p:nvSpPr>
        <p:spPr>
          <a:xfrm>
            <a:off x="683568" y="1484784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600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low Solid Italic" pitchFamily="82" charset="0"/>
              </a:rPr>
              <a:t>Nothing endures but change!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Harlow Solid Italic" pitchFamily="82" charset="0"/>
              </a:rPr>
              <a:t>Heraclitus (2500 years ago)</a:t>
            </a:r>
          </a:p>
        </p:txBody>
      </p:sp>
    </p:spTree>
    <p:extLst>
      <p:ext uri="{BB962C8B-B14F-4D97-AF65-F5344CB8AC3E}">
        <p14:creationId xmlns:p14="http://schemas.microsoft.com/office/powerpoint/2010/main" val="381392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8184" y="116632"/>
            <a:ext cx="2746648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Contents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899592" y="1268760"/>
            <a:ext cx="5587748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libri" panose="020F0502020204030204" pitchFamily="34" charset="0"/>
              </a:rPr>
              <a:t>Introduction to IAEA and INIS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en-GB" sz="2000" dirty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</a:rPr>
              <a:t>International Nuclear Information System (INIS)</a:t>
            </a:r>
            <a:endParaRPr lang="en-GB" sz="2000" dirty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Calibri" panose="020F0502020204030204" pitchFamily="34" charset="0"/>
              </a:rPr>
              <a:t>Membership</a:t>
            </a:r>
            <a:endParaRPr lang="en-GB" sz="1800" dirty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Role</a:t>
            </a:r>
            <a:endParaRPr lang="en-GB" sz="1800" dirty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Information sharing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Nuclear knowledge organization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Capacity building</a:t>
            </a:r>
            <a:endParaRPr lang="en-GB" sz="1800" dirty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en-US" sz="2000" dirty="0" smtClean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libri" panose="020F0502020204030204" pitchFamily="34" charset="0"/>
              </a:rPr>
              <a:t>INIS road ahead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Social trends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Technological </a:t>
            </a:r>
            <a:r>
              <a:rPr lang="en-US" sz="1800" dirty="0" smtClean="0">
                <a:latin typeface="Calibri" panose="020F0502020204030204" pitchFamily="34" charset="0"/>
              </a:rPr>
              <a:t>trends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INIS relevant </a:t>
            </a:r>
            <a:r>
              <a:rPr lang="en-US" sz="1800" dirty="0" smtClean="0">
                <a:latin typeface="Calibri" panose="020F0502020204030204" pitchFamily="34" charset="0"/>
              </a:rPr>
              <a:t>trends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794" y="1052736"/>
            <a:ext cx="878497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International Atomic Energy Agency (IAEA)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world's leading Agency for cooperation in the nuclear field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Created in 1957 as part of the United Nations family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IAEA works with its 159 Member States and multiple </a:t>
            </a:r>
          </a:p>
          <a:p>
            <a:pPr lvl="1"/>
            <a:r>
              <a:rPr lang="en-GB" sz="1400" dirty="0" smtClean="0">
                <a:latin typeface="Cambria" pitchFamily="18" charset="0"/>
              </a:rPr>
              <a:t>	partners worldwide to promote safe, secure and 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latin typeface="Cambria" pitchFamily="18" charset="0"/>
              </a:rPr>
              <a:t>peaceful uses of nuclear technologies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effectLst/>
                <a:latin typeface="Cambria" pitchFamily="18" charset="0"/>
              </a:rPr>
              <a:t>The IAEA Secretariat is based in Vienna, Austria, with 2300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effectLst/>
                <a:latin typeface="Cambria" pitchFamily="18" charset="0"/>
              </a:rPr>
              <a:t>multi-disciplinary professional and support staff from more than 100 countries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dirty="0" smtClean="0">
                <a:effectLst/>
                <a:latin typeface="Cambria" pitchFamily="18" charset="0"/>
              </a:rPr>
              <a:t>The IAEA helps its Member States safely employ nuclear technology  to ensure peace, health and prosperity throughout the world – food &amp; agriculture, health &amp; nutrition, water, environment, energy planning, nuclear power, industrial applications and radiation technology, safety and security, safeguards (non-proliferation of nuclear weapons)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GB" sz="1400" dirty="0"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Nuclear Information Section (NIS)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Consists of 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International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Nuclear Information System (INIS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)</a:t>
            </a:r>
            <a:r>
              <a:rPr lang="en-GB" sz="1400" dirty="0" smtClean="0">
                <a:latin typeface="Cambria" pitchFamily="18" charset="0"/>
              </a:rPr>
              <a:t>, the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IAEA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Library,</a:t>
            </a:r>
            <a:r>
              <a:rPr lang="en-GB" sz="1400" dirty="0" smtClean="0">
                <a:latin typeface="Cambria" pitchFamily="18" charset="0"/>
              </a:rPr>
              <a:t> </a:t>
            </a:r>
          </a:p>
          <a:p>
            <a:pPr lvl="1"/>
            <a:r>
              <a:rPr lang="en-GB" sz="1400" dirty="0">
                <a:latin typeface="Cambria" pitchFamily="18" charset="0"/>
              </a:rPr>
              <a:t> </a:t>
            </a:r>
            <a:r>
              <a:rPr lang="en-GB" sz="1400" dirty="0" smtClean="0">
                <a:latin typeface="Cambria" pitchFamily="18" charset="0"/>
              </a:rPr>
              <a:t>  	and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System Development and Support Group (SDSG)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</a:t>
            </a:r>
            <a:r>
              <a:rPr lang="en-GB" sz="1400" dirty="0">
                <a:latin typeface="Cambria" pitchFamily="18" charset="0"/>
              </a:rPr>
              <a:t>objectives </a:t>
            </a:r>
            <a:r>
              <a:rPr lang="en-GB" sz="1400" dirty="0" smtClean="0">
                <a:latin typeface="Cambria" pitchFamily="18" charset="0"/>
              </a:rPr>
              <a:t>are to: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foster </a:t>
            </a:r>
            <a:r>
              <a:rPr lang="en-GB" sz="1400" dirty="0">
                <a:latin typeface="Cambria" pitchFamily="18" charset="0"/>
              </a:rPr>
              <a:t>the exchange of scientific and technical information </a:t>
            </a:r>
            <a:r>
              <a:rPr lang="en-GB" sz="1400" dirty="0" smtClean="0">
                <a:latin typeface="Cambria" pitchFamily="18" charset="0"/>
              </a:rPr>
              <a:t>on the peaceful </a:t>
            </a:r>
            <a:r>
              <a:rPr lang="en-GB" sz="1400" dirty="0">
                <a:latin typeface="Cambria" pitchFamily="18" charset="0"/>
              </a:rPr>
              <a:t>use of nuclear science and </a:t>
            </a:r>
            <a:r>
              <a:rPr lang="en-GB" sz="1400" dirty="0" smtClean="0">
                <a:latin typeface="Cambria" pitchFamily="18" charset="0"/>
              </a:rPr>
              <a:t>technology (collect, process, preserve and disseminate)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increase </a:t>
            </a:r>
            <a:r>
              <a:rPr lang="en-GB" sz="1400" dirty="0">
                <a:latin typeface="Cambria" pitchFamily="18" charset="0"/>
              </a:rPr>
              <a:t>awareness in Member States of the importance of maintaining efficient and effective systems for managing </a:t>
            </a:r>
            <a:r>
              <a:rPr lang="en-GB" sz="1400" dirty="0" smtClean="0">
                <a:latin typeface="Cambria" pitchFamily="18" charset="0"/>
              </a:rPr>
              <a:t>nuclear information resources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assist with capacity building and training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provide </a:t>
            </a:r>
            <a:r>
              <a:rPr lang="en-GB" sz="1400" dirty="0">
                <a:latin typeface="Cambria" pitchFamily="18" charset="0"/>
              </a:rPr>
              <a:t>information services and support to </a:t>
            </a:r>
            <a:r>
              <a:rPr lang="en-GB" sz="1400" dirty="0" smtClean="0">
                <a:latin typeface="Cambria" pitchFamily="18" charset="0"/>
              </a:rPr>
              <a:t>Member States &amp; the IAEA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226" y="1268760"/>
            <a:ext cx="2592288" cy="118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283968" y="116632"/>
            <a:ext cx="4690864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Introduction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58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268760"/>
            <a:ext cx="799288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International Nuclear Information System (INIS)</a:t>
            </a:r>
            <a:r>
              <a:rPr lang="en-GB" sz="24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sz="1600" i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One of the world's largest custodians of non-conventional published literature in the field of nuclear science and technology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sz="1600" i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Established as part of the IAEA in 1970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Operates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under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special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membership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arrangements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that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set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specific duties and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privileges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Membership: 129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countries and 24 international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organizations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Collaborative effort – decentralized input, centralized storage and dissemination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8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874" y="98072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Membership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59832" y="116632"/>
            <a:ext cx="5915000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807923" cy="3632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71600" y="5428762"/>
            <a:ext cx="69847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Current INIS Members: 153 </a:t>
            </a:r>
          </a:p>
          <a:p>
            <a:pPr lvl="1"/>
            <a:r>
              <a:rPr lang="en-GB" sz="14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GB" sz="1400" dirty="0" smtClean="0">
                <a:latin typeface="Calibri" panose="020F0502020204030204" pitchFamily="34" charset="0"/>
              </a:rPr>
              <a:t>129 </a:t>
            </a:r>
            <a:r>
              <a:rPr lang="en-GB" sz="1400" dirty="0">
                <a:latin typeface="Calibri" panose="020F0502020204030204" pitchFamily="34" charset="0"/>
              </a:rPr>
              <a:t>countries and 24 international </a:t>
            </a:r>
            <a:r>
              <a:rPr lang="en-GB" sz="1400" dirty="0" smtClean="0">
                <a:latin typeface="Calibri" panose="020F0502020204030204" pitchFamily="34" charset="0"/>
              </a:rPr>
              <a:t>organizations; Afghanistan </a:t>
            </a:r>
            <a:r>
              <a:rPr lang="en-GB" sz="1400" dirty="0">
                <a:latin typeface="Calibri" panose="020F0502020204030204" pitchFamily="34" charset="0"/>
              </a:rPr>
              <a:t>joined INIS in </a:t>
            </a:r>
            <a:r>
              <a:rPr lang="en-GB" sz="1400" dirty="0" smtClean="0">
                <a:latin typeface="Calibri" panose="020F0502020204030204" pitchFamily="34" charset="0"/>
              </a:rPr>
              <a:t>2014)</a:t>
            </a:r>
            <a:endParaRPr lang="en-GB" sz="14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IAEA Members: </a:t>
            </a:r>
            <a:r>
              <a:rPr lang="en-GB" sz="1600" dirty="0">
                <a:latin typeface="Calibri" panose="020F0502020204030204" pitchFamily="34" charset="0"/>
              </a:rPr>
              <a:t>162 (as of February 2014)</a:t>
            </a:r>
            <a:r>
              <a:rPr lang="en-GB" sz="1600" dirty="0" smtClean="0">
                <a:latin typeface="Calibri" panose="020F0502020204030204" pitchFamily="34" charset="0"/>
              </a:rPr>
              <a:t> </a:t>
            </a:r>
            <a:endParaRPr lang="en-GB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14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052736"/>
            <a:ext cx="799288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The Role of INIS</a:t>
            </a: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Information collection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collect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and process bibliographic metadata and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full texts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of nuclear literature published in IAEA Member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States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Information preservation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electronically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preserve non-conventional or 'grey'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literature, such as IAEA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documents, policy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 &amp; technical reports, other full-text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publications from Member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States &amp; international organizations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Information sharing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make the INIS Collection freely accessible to all Internet users around the world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CC"/>
                </a:solidFill>
                <a:latin typeface="Cambria" panose="02040503050406030204" pitchFamily="18" charset="0"/>
              </a:rPr>
              <a:t>Nuclear knowledge organization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create Thesaurus as a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major tool for describing nuclear information and knowledge in a structured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form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Capacity building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take actions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that improve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effectiveness of INIS Members in nuclear information management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71800" y="116632"/>
            <a:ext cx="6203032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3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980728"/>
            <a:ext cx="5400600" cy="1231106"/>
          </a:xfrm>
          <a:prstGeom prst="rect">
            <a:avLst/>
          </a:prstGeom>
          <a:noFill/>
          <a:ln>
            <a:solidFill>
              <a:srgbClr val="DDDDDD"/>
            </a:solidFill>
          </a:ln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Collection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1 November 2014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3,720,511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bibliographic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records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491,301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full-text documents (NCL) (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13.2%)</a:t>
            </a:r>
            <a:endParaRPr lang="en-GB" sz="1400" b="1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Annual input ≈115,000-120,000 records</a:t>
            </a:r>
            <a:endParaRPr lang="en-GB" sz="1400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987824" y="116632"/>
            <a:ext cx="5987008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605393"/>
              </p:ext>
            </p:extLst>
          </p:nvPr>
        </p:nvGraphicFramePr>
        <p:xfrm>
          <a:off x="403841" y="2733020"/>
          <a:ext cx="8064896" cy="3696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1630833" y="2420888"/>
            <a:ext cx="596550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 sz="2000" b="1" i="0" u="none" strike="noStrike" kern="1200" baseline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pPr>
            <a:r>
              <a:rPr lang="en-GB" sz="1200" b="1" dirty="0" smtClean="0">
                <a:solidFill>
                  <a:srgbClr val="FFFFFF"/>
                </a:solidFill>
              </a:rPr>
              <a:t>Input by Country</a:t>
            </a:r>
            <a:endParaRPr lang="en-GB" sz="1200" b="1" dirty="0">
              <a:solidFill>
                <a:srgbClr val="FFFFFF"/>
              </a:solidFill>
            </a:endParaRPr>
          </a:p>
          <a:p>
            <a:pPr algn="ctr">
              <a:defRPr sz="2000" b="1" i="0" u="none" strike="noStrike" kern="1200" baseline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pPr>
            <a:r>
              <a:rPr lang="en-GB" sz="1100" b="1" dirty="0">
                <a:solidFill>
                  <a:srgbClr val="FFFF00"/>
                </a:solidFill>
              </a:rPr>
              <a:t>Top 20 </a:t>
            </a:r>
            <a:r>
              <a:rPr lang="en-GB" sz="1100" b="1" dirty="0" smtClean="0">
                <a:solidFill>
                  <a:srgbClr val="FFFF00"/>
                </a:solidFill>
              </a:rPr>
              <a:t>Contributors </a:t>
            </a:r>
            <a:r>
              <a:rPr lang="en-GB" sz="1100" b="1" dirty="0">
                <a:solidFill>
                  <a:srgbClr val="FFFF00"/>
                </a:solidFill>
              </a:rPr>
              <a:t>(</a:t>
            </a:r>
            <a:r>
              <a:rPr lang="en-GB" sz="1100" b="1" dirty="0" smtClean="0">
                <a:solidFill>
                  <a:srgbClr val="FFFF00"/>
                </a:solidFill>
              </a:rPr>
              <a:t>January-September 2014)</a:t>
            </a:r>
            <a:endParaRPr lang="en-GB" sz="11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5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/>
        </p:bldSub>
      </p:bldGraphic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6378"/>
            <a:ext cx="41814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5" y="848209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Cambria" panose="02040503050406030204" pitchFamily="18" charset="0"/>
              </a:rPr>
              <a:t>Bibliographic records by literature type</a:t>
            </a:r>
            <a:endParaRPr lang="en-GB" sz="1400" b="1" dirty="0">
              <a:latin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4048" y="1844824"/>
            <a:ext cx="3599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latin typeface="Cambria" panose="02040503050406030204" pitchFamily="18" charset="0"/>
              </a:rPr>
              <a:t>Bibliographic records by subject category</a:t>
            </a:r>
            <a:endParaRPr lang="en-GB" sz="1400" b="1" dirty="0"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046" y="4437112"/>
            <a:ext cx="35707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Cambria" panose="02040503050406030204" pitchFamily="18" charset="0"/>
              </a:rPr>
              <a:t>Conventional literature                  71%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Journal articles 61%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Books 10%</a:t>
            </a:r>
          </a:p>
          <a:p>
            <a:r>
              <a:rPr lang="en-GB" sz="1200" b="1" dirty="0" smtClean="0">
                <a:latin typeface="Cambria" panose="02040503050406030204" pitchFamily="18" charset="0"/>
              </a:rPr>
              <a:t>Non-conventional Literature       29%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Reports 17%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Miscellaneous 11%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Patents 1%</a:t>
            </a:r>
            <a:endParaRPr lang="en-GB" sz="1200" dirty="0">
              <a:latin typeface="Cambria" panose="02040503050406030204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454" y="2276872"/>
            <a:ext cx="4628718" cy="413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830932" y="1009975"/>
            <a:ext cx="2845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Collection</a:t>
            </a:r>
            <a:endParaRPr lang="en-GB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491880" y="116632"/>
            <a:ext cx="5482952" cy="3649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GB" sz="200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30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16th International Conference on Grey Literature, 8-9 December 2014, Washington D.C.         </a:t>
            </a: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en-GB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3716" y="1340768"/>
            <a:ext cx="79928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information preservation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FFFFCC"/>
                </a:solidFill>
                <a:latin typeface="Cambria" panose="02040503050406030204" pitchFamily="18" charset="0"/>
              </a:rPr>
              <a:t>Digitization </a:t>
            </a: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efforts</a:t>
            </a:r>
            <a:endParaRPr lang="en-GB" sz="1600" b="1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chemeClr val="bg1"/>
                </a:solidFill>
                <a:latin typeface="Cambria" panose="02040503050406030204" pitchFamily="18" charset="0"/>
              </a:rPr>
              <a:t>Digital preservation in Member States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Microfiche digitization project </a:t>
            </a:r>
            <a:endParaRPr lang="en-GB" sz="1600" b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chemeClr val="bg1"/>
                </a:solidFill>
                <a:latin typeface="Cambria" panose="02040503050406030204" pitchFamily="18" charset="0"/>
              </a:rPr>
              <a:t>Old IAEA </a:t>
            </a:r>
            <a:r>
              <a:rPr lang="en-GB" sz="16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publications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GB" sz="1600" b="1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GB" sz="1600" b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Total </a:t>
            </a:r>
            <a:r>
              <a:rPr lang="en-GB" sz="1600" b="1" dirty="0">
                <a:solidFill>
                  <a:srgbClr val="FFFFCC"/>
                </a:solidFill>
                <a:latin typeface="Cambria" panose="02040503050406030204" pitchFamily="18" charset="0"/>
              </a:rPr>
              <a:t>number of </a:t>
            </a: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full-text </a:t>
            </a:r>
            <a:r>
              <a:rPr lang="en-GB" sz="1600" b="1" dirty="0">
                <a:solidFill>
                  <a:srgbClr val="FFFFCC"/>
                </a:solidFill>
                <a:latin typeface="Cambria" panose="02040503050406030204" pitchFamily="18" charset="0"/>
              </a:rPr>
              <a:t>(PDF</a:t>
            </a: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) 		491,306</a:t>
            </a:r>
            <a:endParaRPr lang="en-GB" sz="1600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NCL </a:t>
            </a: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available from </a:t>
            </a: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INIS                                	742,769  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NCL </a:t>
            </a: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available from other </a:t>
            </a: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sources            	312,458 </a:t>
            </a:r>
            <a:endParaRPr lang="en-GB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Total number of </a:t>
            </a: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NCL                                          1,055,227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FFFF00"/>
                </a:solidFill>
                <a:latin typeface="Cambria" panose="02040503050406030204" pitchFamily="18" charset="0"/>
              </a:rPr>
              <a:t>     </a:t>
            </a:r>
            <a:r>
              <a:rPr lang="en-GB" sz="20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28% of records are full-text!</a:t>
            </a:r>
            <a:endParaRPr lang="en-GB" sz="2000" dirty="0">
              <a:solidFill>
                <a:srgbClr val="FFFF00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28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IS_Template_Sep_2014A">
  <a:themeElements>
    <a:clrScheme name="INIS_Theme_Sep_2014">
      <a:dk1>
        <a:srgbClr val="FFFF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IS_Theme_Sep_2014">
      <a:majorFont>
        <a:latin typeface="Lucida Sans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1584</Words>
  <Application>Microsoft Office PowerPoint</Application>
  <PresentationFormat>On-screen Show (4:3)</PresentationFormat>
  <Paragraphs>493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INIS_Template_Sep_2014A</vt:lpstr>
      <vt:lpstr>PowerPoint Presentation</vt:lpstr>
      <vt:lpstr>Contents</vt:lpstr>
      <vt:lpstr>Introduction</vt:lpstr>
      <vt:lpstr>International Nuclear Information System (INIS)</vt:lpstr>
      <vt:lpstr>International Nuclear Information System (INIS)</vt:lpstr>
      <vt:lpstr>International Nuclear Information System (INIS)</vt:lpstr>
      <vt:lpstr>International Nuclear Information System (INIS)</vt:lpstr>
      <vt:lpstr>PowerPoint Presentation</vt:lpstr>
      <vt:lpstr>International Nuclear Information System (INIS)</vt:lpstr>
      <vt:lpstr>International Nuclear Information System (INIS)</vt:lpstr>
      <vt:lpstr>International Nuclear Information System (INIS)</vt:lpstr>
      <vt:lpstr>International Nuclear Information System (INIS)</vt:lpstr>
      <vt:lpstr>International Nuclear Information System (INIS)</vt:lpstr>
      <vt:lpstr>International Nuclear Information System (INIS)</vt:lpstr>
      <vt:lpstr>INIS road ahead</vt:lpstr>
      <vt:lpstr>INIS road ahead</vt:lpstr>
      <vt:lpstr>INIS road ahead</vt:lpstr>
      <vt:lpstr>INIS road ahead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SAVIC, Dobrica</dc:creator>
  <cp:lastModifiedBy>SAVIC, Dobrica</cp:lastModifiedBy>
  <cp:revision>71</cp:revision>
  <dcterms:created xsi:type="dcterms:W3CDTF">2014-11-02T15:09:54Z</dcterms:created>
  <dcterms:modified xsi:type="dcterms:W3CDTF">2014-12-04T18:21:15Z</dcterms:modified>
</cp:coreProperties>
</file>