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9"/>
  </p:notesMasterIdLst>
  <p:sldIdLst>
    <p:sldId id="260" r:id="rId2"/>
    <p:sldId id="261" r:id="rId3"/>
    <p:sldId id="274" r:id="rId4"/>
    <p:sldId id="262" r:id="rId5"/>
    <p:sldId id="263" r:id="rId6"/>
    <p:sldId id="273" r:id="rId7"/>
    <p:sldId id="265" r:id="rId8"/>
    <p:sldId id="268" r:id="rId9"/>
    <p:sldId id="266" r:id="rId10"/>
    <p:sldId id="267" r:id="rId11"/>
    <p:sldId id="276" r:id="rId12"/>
    <p:sldId id="275" r:id="rId13"/>
    <p:sldId id="278" r:id="rId14"/>
    <p:sldId id="270" r:id="rId15"/>
    <p:sldId id="271" r:id="rId16"/>
    <p:sldId id="279" r:id="rId17"/>
    <p:sldId id="264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DDDDD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2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Sheet2!$B$1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rgbClr val="00FFFF"/>
            </a:solidFill>
          </c:spPr>
          <c:invertIfNegative val="0"/>
          <c:cat>
            <c:strRef>
              <c:f>Sheet2!$A$2:$A$21</c:f>
              <c:strCache>
                <c:ptCount val="20"/>
                <c:pt idx="0">
                  <c:v>FR </c:v>
                </c:pt>
                <c:pt idx="1">
                  <c:v>DE </c:v>
                </c:pt>
                <c:pt idx="2">
                  <c:v>JP </c:v>
                </c:pt>
                <c:pt idx="3">
                  <c:v>KR </c:v>
                </c:pt>
                <c:pt idx="4">
                  <c:v>CN </c:v>
                </c:pt>
                <c:pt idx="5">
                  <c:v>RU </c:v>
                </c:pt>
                <c:pt idx="6">
                  <c:v>IN </c:v>
                </c:pt>
                <c:pt idx="7">
                  <c:v>UA </c:v>
                </c:pt>
                <c:pt idx="8">
                  <c:v>BR </c:v>
                </c:pt>
                <c:pt idx="9">
                  <c:v>HU </c:v>
                </c:pt>
                <c:pt idx="10">
                  <c:v>PK </c:v>
                </c:pt>
                <c:pt idx="11">
                  <c:v>AT </c:v>
                </c:pt>
                <c:pt idx="12">
                  <c:v>SY </c:v>
                </c:pt>
                <c:pt idx="13">
                  <c:v>ES </c:v>
                </c:pt>
                <c:pt idx="14">
                  <c:v>SK </c:v>
                </c:pt>
                <c:pt idx="15">
                  <c:v>MY </c:v>
                </c:pt>
                <c:pt idx="16">
                  <c:v>EG </c:v>
                </c:pt>
                <c:pt idx="17">
                  <c:v>XN </c:v>
                </c:pt>
                <c:pt idx="18">
                  <c:v>UZ </c:v>
                </c:pt>
                <c:pt idx="19">
                  <c:v>AZ</c:v>
                </c:pt>
              </c:strCache>
            </c:strRef>
          </c:cat>
          <c:val>
            <c:numRef>
              <c:f>Sheet2!$B$2:$B$21</c:f>
              <c:numCache>
                <c:formatCode>General</c:formatCode>
                <c:ptCount val="20"/>
                <c:pt idx="0">
                  <c:v>6202</c:v>
                </c:pt>
                <c:pt idx="1">
                  <c:v>4900</c:v>
                </c:pt>
                <c:pt idx="2">
                  <c:v>5193</c:v>
                </c:pt>
                <c:pt idx="3">
                  <c:v>4284</c:v>
                </c:pt>
                <c:pt idx="4">
                  <c:v>3707</c:v>
                </c:pt>
                <c:pt idx="5">
                  <c:v>1106</c:v>
                </c:pt>
                <c:pt idx="6">
                  <c:v>2010</c:v>
                </c:pt>
                <c:pt idx="7">
                  <c:v>1349</c:v>
                </c:pt>
                <c:pt idx="8">
                  <c:v>4348</c:v>
                </c:pt>
                <c:pt idx="9">
                  <c:v>1392</c:v>
                </c:pt>
                <c:pt idx="10">
                  <c:v>873</c:v>
                </c:pt>
                <c:pt idx="11">
                  <c:v>476</c:v>
                </c:pt>
                <c:pt idx="12">
                  <c:v>108</c:v>
                </c:pt>
                <c:pt idx="13">
                  <c:v>564</c:v>
                </c:pt>
                <c:pt idx="14">
                  <c:v>608</c:v>
                </c:pt>
                <c:pt idx="15">
                  <c:v>297</c:v>
                </c:pt>
                <c:pt idx="16">
                  <c:v>903</c:v>
                </c:pt>
                <c:pt idx="17">
                  <c:v>446</c:v>
                </c:pt>
                <c:pt idx="18">
                  <c:v>344</c:v>
                </c:pt>
                <c:pt idx="19">
                  <c:v>47</c:v>
                </c:pt>
              </c:numCache>
            </c:numRef>
          </c:val>
        </c:ser>
        <c:ser>
          <c:idx val="1"/>
          <c:order val="1"/>
          <c:tx>
            <c:strRef>
              <c:f>Sheet2!$C$1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strRef>
              <c:f>Sheet2!$A$2:$A$21</c:f>
              <c:strCache>
                <c:ptCount val="20"/>
                <c:pt idx="0">
                  <c:v>FR </c:v>
                </c:pt>
                <c:pt idx="1">
                  <c:v>DE </c:v>
                </c:pt>
                <c:pt idx="2">
                  <c:v>JP </c:v>
                </c:pt>
                <c:pt idx="3">
                  <c:v>KR </c:v>
                </c:pt>
                <c:pt idx="4">
                  <c:v>CN </c:v>
                </c:pt>
                <c:pt idx="5">
                  <c:v>RU </c:v>
                </c:pt>
                <c:pt idx="6">
                  <c:v>IN </c:v>
                </c:pt>
                <c:pt idx="7">
                  <c:v>UA </c:v>
                </c:pt>
                <c:pt idx="8">
                  <c:v>BR </c:v>
                </c:pt>
                <c:pt idx="9">
                  <c:v>HU </c:v>
                </c:pt>
                <c:pt idx="10">
                  <c:v>PK </c:v>
                </c:pt>
                <c:pt idx="11">
                  <c:v>AT </c:v>
                </c:pt>
                <c:pt idx="12">
                  <c:v>SY </c:v>
                </c:pt>
                <c:pt idx="13">
                  <c:v>ES </c:v>
                </c:pt>
                <c:pt idx="14">
                  <c:v>SK </c:v>
                </c:pt>
                <c:pt idx="15">
                  <c:v>MY </c:v>
                </c:pt>
                <c:pt idx="16">
                  <c:v>EG </c:v>
                </c:pt>
                <c:pt idx="17">
                  <c:v>XN </c:v>
                </c:pt>
                <c:pt idx="18">
                  <c:v>UZ </c:v>
                </c:pt>
                <c:pt idx="19">
                  <c:v>AZ</c:v>
                </c:pt>
              </c:strCache>
            </c:strRef>
          </c:cat>
          <c:val>
            <c:numRef>
              <c:f>Sheet2!$C$2:$C$21</c:f>
              <c:numCache>
                <c:formatCode>General</c:formatCode>
                <c:ptCount val="20"/>
                <c:pt idx="0">
                  <c:v>6520</c:v>
                </c:pt>
                <c:pt idx="1">
                  <c:v>5135</c:v>
                </c:pt>
                <c:pt idx="2">
                  <c:v>5194</c:v>
                </c:pt>
                <c:pt idx="3">
                  <c:v>4371</c:v>
                </c:pt>
                <c:pt idx="4">
                  <c:v>3788</c:v>
                </c:pt>
                <c:pt idx="5">
                  <c:v>1959</c:v>
                </c:pt>
                <c:pt idx="6">
                  <c:v>2170</c:v>
                </c:pt>
                <c:pt idx="7">
                  <c:v>1686</c:v>
                </c:pt>
                <c:pt idx="8">
                  <c:v>3174</c:v>
                </c:pt>
                <c:pt idx="9">
                  <c:v>803</c:v>
                </c:pt>
                <c:pt idx="10">
                  <c:v>814</c:v>
                </c:pt>
                <c:pt idx="11">
                  <c:v>661</c:v>
                </c:pt>
                <c:pt idx="12">
                  <c:v>1611</c:v>
                </c:pt>
                <c:pt idx="13">
                  <c:v>712</c:v>
                </c:pt>
                <c:pt idx="14">
                  <c:v>708</c:v>
                </c:pt>
                <c:pt idx="15">
                  <c:v>448</c:v>
                </c:pt>
                <c:pt idx="16">
                  <c:v>571</c:v>
                </c:pt>
                <c:pt idx="17">
                  <c:v>436</c:v>
                </c:pt>
                <c:pt idx="18">
                  <c:v>233</c:v>
                </c:pt>
                <c:pt idx="19">
                  <c:v>336</c:v>
                </c:pt>
              </c:numCache>
            </c:numRef>
          </c:val>
        </c:ser>
        <c:ser>
          <c:idx val="2"/>
          <c:order val="2"/>
          <c:tx>
            <c:strRef>
              <c:f>Sheet2!$D$1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9900CC"/>
            </a:solidFill>
          </c:spPr>
          <c:invertIfNegative val="0"/>
          <c:cat>
            <c:strRef>
              <c:f>Sheet2!$A$2:$A$21</c:f>
              <c:strCache>
                <c:ptCount val="20"/>
                <c:pt idx="0">
                  <c:v>FR </c:v>
                </c:pt>
                <c:pt idx="1">
                  <c:v>DE </c:v>
                </c:pt>
                <c:pt idx="2">
                  <c:v>JP </c:v>
                </c:pt>
                <c:pt idx="3">
                  <c:v>KR </c:v>
                </c:pt>
                <c:pt idx="4">
                  <c:v>CN </c:v>
                </c:pt>
                <c:pt idx="5">
                  <c:v>RU </c:v>
                </c:pt>
                <c:pt idx="6">
                  <c:v>IN </c:v>
                </c:pt>
                <c:pt idx="7">
                  <c:v>UA </c:v>
                </c:pt>
                <c:pt idx="8">
                  <c:v>BR </c:v>
                </c:pt>
                <c:pt idx="9">
                  <c:v>HU </c:v>
                </c:pt>
                <c:pt idx="10">
                  <c:v>PK </c:v>
                </c:pt>
                <c:pt idx="11">
                  <c:v>AT </c:v>
                </c:pt>
                <c:pt idx="12">
                  <c:v>SY </c:v>
                </c:pt>
                <c:pt idx="13">
                  <c:v>ES </c:v>
                </c:pt>
                <c:pt idx="14">
                  <c:v>SK </c:v>
                </c:pt>
                <c:pt idx="15">
                  <c:v>MY </c:v>
                </c:pt>
                <c:pt idx="16">
                  <c:v>EG </c:v>
                </c:pt>
                <c:pt idx="17">
                  <c:v>XN </c:v>
                </c:pt>
                <c:pt idx="18">
                  <c:v>UZ </c:v>
                </c:pt>
                <c:pt idx="19">
                  <c:v>AZ</c:v>
                </c:pt>
              </c:strCache>
            </c:strRef>
          </c:cat>
          <c:val>
            <c:numRef>
              <c:f>Sheet2!$D$2:$D$21</c:f>
              <c:numCache>
                <c:formatCode>General</c:formatCode>
                <c:ptCount val="20"/>
                <c:pt idx="0">
                  <c:v>6823</c:v>
                </c:pt>
                <c:pt idx="1">
                  <c:v>5316</c:v>
                </c:pt>
                <c:pt idx="2">
                  <c:v>5064</c:v>
                </c:pt>
                <c:pt idx="3">
                  <c:v>4455</c:v>
                </c:pt>
                <c:pt idx="4">
                  <c:v>3623</c:v>
                </c:pt>
                <c:pt idx="5">
                  <c:v>3167</c:v>
                </c:pt>
                <c:pt idx="6">
                  <c:v>2338</c:v>
                </c:pt>
                <c:pt idx="7">
                  <c:v>1945</c:v>
                </c:pt>
                <c:pt idx="8">
                  <c:v>1296</c:v>
                </c:pt>
                <c:pt idx="9">
                  <c:v>1014</c:v>
                </c:pt>
                <c:pt idx="10">
                  <c:v>924</c:v>
                </c:pt>
                <c:pt idx="11">
                  <c:v>867</c:v>
                </c:pt>
                <c:pt idx="12">
                  <c:v>681</c:v>
                </c:pt>
                <c:pt idx="13">
                  <c:v>672</c:v>
                </c:pt>
                <c:pt idx="14">
                  <c:v>561</c:v>
                </c:pt>
                <c:pt idx="15">
                  <c:v>509</c:v>
                </c:pt>
                <c:pt idx="16">
                  <c:v>500</c:v>
                </c:pt>
                <c:pt idx="17">
                  <c:v>482</c:v>
                </c:pt>
                <c:pt idx="18">
                  <c:v>437</c:v>
                </c:pt>
                <c:pt idx="19">
                  <c:v>420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3911296"/>
        <c:axId val="133912832"/>
      </c:barChart>
      <c:catAx>
        <c:axId val="13391129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+mj-lt"/>
              </a:defRPr>
            </a:pPr>
            <a:endParaRPr lang="en-US"/>
          </a:p>
        </c:txPr>
        <c:crossAx val="133912832"/>
        <c:crosses val="autoZero"/>
        <c:auto val="1"/>
        <c:lblAlgn val="ctr"/>
        <c:lblOffset val="100"/>
        <c:noMultiLvlLbl val="0"/>
      </c:catAx>
      <c:valAx>
        <c:axId val="13391283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GB" sz="1600" dirty="0" smtClean="0"/>
                  <a:t>Number</a:t>
                </a:r>
                <a:r>
                  <a:rPr lang="en-GB" sz="1600" baseline="0" dirty="0" smtClean="0"/>
                  <a:t>  of  Input</a:t>
                </a:r>
                <a:endParaRPr lang="en-GB" sz="1600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+mj-lt"/>
              </a:defRPr>
            </a:pPr>
            <a:endParaRPr lang="en-US"/>
          </a:p>
        </c:txPr>
        <c:crossAx val="13391129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36171967143959921"/>
          <c:y val="0.9366910103880991"/>
          <c:w val="0.27352344871720063"/>
          <c:h val="6.3308989611900915E-2"/>
        </c:manualLayout>
      </c:layout>
      <c:overlay val="0"/>
      <c:txPr>
        <a:bodyPr/>
        <a:lstStyle/>
        <a:p>
          <a:pPr>
            <a:defRPr sz="1200" b="1">
              <a:latin typeface="+mj-lt"/>
            </a:defRPr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360376-5941-4A21-9E46-187DCDA2C062}" type="datetimeFigureOut">
              <a:rPr lang="en-GB" smtClean="0"/>
              <a:t>2014-11-04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6510F6-5817-4CCC-9327-4EB18AF9D9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559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4AC8253-318B-4359-A574-5A8CABFDAB0F}" type="slidenum">
              <a:rPr lang="en-US" altLang="en-US" sz="1200" smtClean="0">
                <a:solidFill>
                  <a:prstClr val="black"/>
                </a:solidFill>
              </a:rPr>
              <a:pPr eaLnBrk="1" hangingPunct="1"/>
              <a:t>2</a:t>
            </a:fld>
            <a:endParaRPr lang="en-US" altLang="en-US" sz="120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5" y="1988840"/>
            <a:ext cx="8387820" cy="6477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4000" baseline="0">
                <a:latin typeface="+mj-lt"/>
              </a:defRPr>
            </a:lvl1pPr>
          </a:lstStyle>
          <a:p>
            <a:pPr lvl="0"/>
            <a:r>
              <a:rPr lang="en-US" dirty="0" smtClean="0"/>
              <a:t>Presentation Title</a:t>
            </a: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467289" y="2636912"/>
            <a:ext cx="8387258" cy="6080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aseline="0">
                <a:latin typeface="+mj-lt"/>
              </a:defRPr>
            </a:lvl1pPr>
          </a:lstStyle>
          <a:p>
            <a:pPr lvl="0"/>
            <a:r>
              <a:rPr lang="en-US" dirty="0" smtClean="0"/>
              <a:t>Subtitle</a:t>
            </a:r>
            <a:endParaRPr lang="en-GB" dirty="0"/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076056" y="3933056"/>
            <a:ext cx="3696051" cy="4333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latin typeface="+mj-lt"/>
              </a:defRPr>
            </a:lvl1pPr>
          </a:lstStyle>
          <a:p>
            <a:pPr lvl="0"/>
            <a:r>
              <a:rPr lang="en-US" dirty="0" smtClean="0"/>
              <a:t>Presenter Name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5076056" y="4365104"/>
            <a:ext cx="37444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rgbClr val="FFFFFF"/>
                </a:solidFill>
                <a:latin typeface="Lucida Sans"/>
              </a:rPr>
              <a:t>Nuclear Information Section</a:t>
            </a:r>
          </a:p>
        </p:txBody>
      </p:sp>
    </p:spTree>
    <p:extLst>
      <p:ext uri="{BB962C8B-B14F-4D97-AF65-F5344CB8AC3E}">
        <p14:creationId xmlns:p14="http://schemas.microsoft.com/office/powerpoint/2010/main" val="1589713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8537C-7D15-4314-B583-D12F44F9B169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11/4/2014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847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DA1DE-22A1-4807-B09D-8B0A23319578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11/4/2014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6840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3BD21-65E5-44C0-846D-25C16D17319B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11/4/2014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>
                <a:solidFill>
                  <a:srgbClr val="FFFFFF"/>
                </a:solidFill>
              </a:rPr>
              <a:t>65th Sitting of the Committee of Plenipotentiary Representatives of ICSTI Member States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0176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9E0BD5-4C56-40FA-8EA8-F911E1A376D3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11/4/2014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546246-9A29-4268-B692-A91CA13BD420}" type="slidenum">
              <a:rPr lang="en-GB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570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D3CD2E-222A-4A29-A60A-A1FF5063B96B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11/4/2014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75595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706921-7EE2-416C-A465-9A10A092154D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11/4/2014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78663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A9A750-FBF2-492C-92C3-D6281D1F3AE4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11/4/2014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15820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340F30-1CE6-4069-B10C-1D7D31F9A3FA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11/4/2014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7371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2C7312-9C24-4ADB-AB39-6267BC72C67F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11/4/2014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59503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448E07-D0E8-4EA9-889D-8CD825667CC3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11/4/2014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851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49A41-8D43-4833-9928-AADDC14E867B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11/4/2014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588224" y="44624"/>
            <a:ext cx="2232025" cy="431800"/>
          </a:xfrm>
        </p:spPr>
        <p:txBody>
          <a:bodyPr>
            <a:scene3d>
              <a:camera prst="orthographicFront"/>
              <a:lightRig rig="soft" dir="t"/>
            </a:scene3d>
            <a:sp3d extrusionH="57150" prstMaterial="softEdge">
              <a:bevelT w="38100" h="38100"/>
            </a:sp3d>
          </a:bodyPr>
          <a:lstStyle>
            <a:lvl1pPr marL="0" indent="0" algn="r">
              <a:buFontTx/>
              <a:buNone/>
              <a:defRPr sz="2600" b="1" i="0" baseline="0">
                <a:gradFill>
                  <a:gsLst>
                    <a:gs pos="0">
                      <a:srgbClr val="E6DCAC"/>
                    </a:gs>
                    <a:gs pos="12000">
                      <a:srgbClr val="E6D78A"/>
                    </a:gs>
                    <a:gs pos="30000">
                      <a:srgbClr val="C7AC4C"/>
                    </a:gs>
                    <a:gs pos="45000">
                      <a:srgbClr val="E6D78A"/>
                    </a:gs>
                    <a:gs pos="77000">
                      <a:srgbClr val="C7AC4C"/>
                    </a:gs>
                    <a:gs pos="100000">
                      <a:srgbClr val="E6DCAC"/>
                    </a:gs>
                  </a:gsLst>
                  <a:lin ang="4800000" scaled="0"/>
                </a:gradFill>
                <a:effectLst>
                  <a:glow>
                    <a:schemeClr val="accent1"/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endPos="0" dist="50800" dir="5400000" sy="-100000" algn="bl" rotWithShape="0"/>
                </a:effectLst>
                <a:latin typeface="+mj-lt"/>
              </a:defRPr>
            </a:lvl1pPr>
          </a:lstStyle>
          <a:p>
            <a:pPr lvl="0"/>
            <a:r>
              <a:rPr lang="en-GB" dirty="0" smtClean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135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0719F-3E71-42E7-A27E-8B3297852891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11/4/2014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93667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D6EA58-2212-44BD-9C9A-297100D721E7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11/4/2014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14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9911E-5309-46D9-B58A-B100ECFB7D43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11/4/2014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245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23209-8180-4B73-92D3-781D8E85B734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11/4/2014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777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F04C4-6A10-4C98-AF8C-22EC093EC65D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11/4/2014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965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419872" y="6381328"/>
            <a:ext cx="2133600" cy="365125"/>
          </a:xfrm>
        </p:spPr>
        <p:txBody>
          <a:bodyPr/>
          <a:lstStyle/>
          <a:p>
            <a:fld id="{1D037B46-F482-4C12-A984-7798CA78A22A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11/4/2014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2700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F4CBF-225A-483B-994F-64CD19A1DF4D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11/4/2014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475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B3C20-1BF8-4E27-904F-1A38B4586F0D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11/4/2014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14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A6F50-092F-42EF-B978-D18E30C2AD99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11/4/2014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039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19872" y="638132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3B119A-140B-4E14-A54E-C4B2E6BE8B31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11/4/2014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434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SzPct val="65000"/>
        <a:buFont typeface="Wingdings 2" panose="05020102010507070707" pitchFamily="18" charset="2"/>
        <a:buChar char="¨"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SzPct val="95000"/>
        <a:buFont typeface="Wingdings" panose="05000000000000000000" pitchFamily="2" charset="2"/>
        <a:buChar char="ú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342900" algn="l" defTabSz="914400" rtl="0" eaLnBrk="1" latinLnBrk="0" hangingPunct="1">
        <a:spcBef>
          <a:spcPct val="20000"/>
        </a:spcBef>
        <a:buSzPct val="80000"/>
        <a:buFont typeface="Wingdings" panose="05000000000000000000" pitchFamily="2" charset="2"/>
        <a:buChar char="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SzPct val="78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SzPct val="7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GB" sz="1600" dirty="0" err="1" smtClean="0"/>
              <a:t>Dobrica</a:t>
            </a:r>
            <a:r>
              <a:rPr lang="en-GB" sz="1600" dirty="0" smtClean="0"/>
              <a:t> </a:t>
            </a:r>
            <a:r>
              <a:rPr lang="en-GB" sz="1600" dirty="0" err="1" smtClean="0"/>
              <a:t>Savi</a:t>
            </a:r>
            <a:r>
              <a:rPr lang="en-GB" sz="1600" dirty="0" err="1" smtClean="0">
                <a:latin typeface="Arial"/>
                <a:cs typeface="Arial"/>
              </a:rPr>
              <a:t>ć</a:t>
            </a:r>
            <a:endParaRPr lang="en-GB" sz="1600" dirty="0"/>
          </a:p>
        </p:txBody>
      </p:sp>
      <p:sp>
        <p:nvSpPr>
          <p:cNvPr id="2" name="Rectangle 1"/>
          <p:cNvSpPr/>
          <p:nvPr/>
        </p:nvSpPr>
        <p:spPr>
          <a:xfrm>
            <a:off x="911922" y="980728"/>
            <a:ext cx="6916913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GB" sz="1400" b="1" dirty="0">
                <a:solidFill>
                  <a:srgbClr val="FFFFFF"/>
                </a:solidFill>
                <a:latin typeface="Calibri" panose="020F0502020204030204" pitchFamily="34" charset="0"/>
              </a:rPr>
              <a:t>65th Sitting of the Committee of Plenipotentiary Representatives of ICSTI Member States</a:t>
            </a:r>
            <a:endParaRPr lang="en-GB" sz="1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3528" y="2132856"/>
            <a:ext cx="8424936" cy="8925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3200" b="1" dirty="0" smtClean="0">
                <a:ln w="8890" cap="flat" cmpd="sng" algn="ctr">
                  <a:solidFill>
                    <a:srgbClr val="DDDDDD"/>
                  </a:solidFill>
                  <a:prstDash val="solid"/>
                  <a:miter lim="0"/>
                </a:ln>
                <a:solidFill>
                  <a:schemeClr val="accent5">
                    <a:lumMod val="90000"/>
                  </a:schemeClr>
                </a:solidFill>
                <a:effectLst>
                  <a:outerShdw blurRad="55004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Improving Access to Nuclear Information</a:t>
            </a:r>
          </a:p>
          <a:p>
            <a:pPr algn="ctr"/>
            <a:r>
              <a:rPr lang="en-US" sz="2000" b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Role of the International Nuclear Information System (INIS)</a:t>
            </a:r>
            <a:endParaRPr lang="en-GB" sz="200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6237312"/>
            <a:ext cx="16864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Calibri" panose="020F0502020204030204" pitchFamily="34" charset="0"/>
              </a:rPr>
              <a:t>http://goo.gl/9j5E15</a:t>
            </a:r>
          </a:p>
        </p:txBody>
      </p:sp>
    </p:spTree>
    <p:extLst>
      <p:ext uri="{BB962C8B-B14F-4D97-AF65-F5344CB8AC3E}">
        <p14:creationId xmlns:p14="http://schemas.microsoft.com/office/powerpoint/2010/main" val="62311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65th Sitting of the Committee of Plenipotentiary Representatives of ICSTI Member States, 6-7 November 2014, Moscow         </a:t>
            </a:r>
            <a:fld id="{9C546246-9A29-4268-B692-A91CA13BD420}" type="slidenum">
              <a:rPr lang="en-GB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10</a:t>
            </a:fld>
            <a:endParaRPr lang="en-GB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268760"/>
            <a:ext cx="8568952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en-GB" b="1" dirty="0" smtClean="0">
                <a:solidFill>
                  <a:srgbClr val="FFFFCC"/>
                </a:solidFill>
                <a:latin typeface="Cambria" panose="02040503050406030204" pitchFamily="18" charset="0"/>
              </a:rPr>
              <a:t>INIS information sharing</a:t>
            </a:r>
            <a:endParaRPr lang="en-GB" b="1" dirty="0">
              <a:solidFill>
                <a:srgbClr val="FFFFCC"/>
              </a:solidFill>
              <a:latin typeface="Cambria" panose="02040503050406030204" pitchFamily="18" charset="0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en-GB" b="1" dirty="0" smtClean="0">
              <a:solidFill>
                <a:srgbClr val="FFFFCC"/>
              </a:solidFill>
              <a:latin typeface="Cambria" panose="02040503050406030204" pitchFamily="18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1970 	INIS - the </a:t>
            </a:r>
            <a:r>
              <a:rPr lang="en-GB" sz="1600" dirty="0">
                <a:solidFill>
                  <a:schemeClr val="bg1"/>
                </a:solidFill>
                <a:latin typeface="Cambria" panose="02040503050406030204" pitchFamily="18" charset="0"/>
              </a:rPr>
              <a:t>first nuclear database at the </a:t>
            </a: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IAEA</a:t>
            </a:r>
            <a:endParaRPr lang="en-GB" sz="16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1979	INIS - the </a:t>
            </a:r>
            <a:r>
              <a:rPr lang="en-GB" sz="1600" dirty="0">
                <a:solidFill>
                  <a:schemeClr val="bg1"/>
                </a:solidFill>
                <a:latin typeface="Cambria" panose="02040503050406030204" pitchFamily="18" charset="0"/>
              </a:rPr>
              <a:t>first </a:t>
            </a: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IAEA database </a:t>
            </a:r>
            <a:r>
              <a:rPr lang="en-GB" sz="1600" dirty="0">
                <a:solidFill>
                  <a:schemeClr val="bg1"/>
                </a:solidFill>
                <a:latin typeface="Cambria" panose="02040503050406030204" pitchFamily="18" charset="0"/>
              </a:rPr>
              <a:t>with online </a:t>
            </a: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access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1991	INIS </a:t>
            </a:r>
            <a:r>
              <a:rPr lang="en-GB" sz="1600" dirty="0">
                <a:solidFill>
                  <a:schemeClr val="bg1"/>
                </a:solidFill>
                <a:latin typeface="Cambria" panose="02040503050406030204" pitchFamily="18" charset="0"/>
              </a:rPr>
              <a:t>&amp; AGRIS </a:t>
            </a: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- </a:t>
            </a:r>
            <a:r>
              <a:rPr lang="en-GB" sz="1600" dirty="0">
                <a:solidFill>
                  <a:schemeClr val="bg1"/>
                </a:solidFill>
                <a:latin typeface="Cambria" panose="02040503050406030204" pitchFamily="18" charset="0"/>
              </a:rPr>
              <a:t>the first </a:t>
            </a: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IAEA databases </a:t>
            </a:r>
            <a:r>
              <a:rPr lang="en-GB" sz="1600" dirty="0">
                <a:solidFill>
                  <a:schemeClr val="bg1"/>
                </a:solidFill>
                <a:latin typeface="Cambria" panose="02040503050406030204" pitchFamily="18" charset="0"/>
              </a:rPr>
              <a:t>on </a:t>
            </a: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CD-ROM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1996</a:t>
            </a:r>
            <a:r>
              <a:rPr lang="en-GB" sz="1600" dirty="0">
                <a:solidFill>
                  <a:schemeClr val="bg1"/>
                </a:solidFill>
                <a:latin typeface="Cambria" panose="02040503050406030204" pitchFamily="18" charset="0"/>
              </a:rPr>
              <a:t>	INIS Web Site </a:t>
            </a: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- </a:t>
            </a:r>
            <a:r>
              <a:rPr lang="en-GB" sz="1600" dirty="0">
                <a:solidFill>
                  <a:schemeClr val="bg1"/>
                </a:solidFill>
                <a:latin typeface="Cambria" panose="02040503050406030204" pitchFamily="18" charset="0"/>
              </a:rPr>
              <a:t>the first Web Site at the </a:t>
            </a: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IAEA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1998</a:t>
            </a:r>
            <a:r>
              <a:rPr lang="en-GB" sz="1600" dirty="0">
                <a:solidFill>
                  <a:schemeClr val="bg1"/>
                </a:solidFill>
                <a:latin typeface="Cambria" panose="02040503050406030204" pitchFamily="18" charset="0"/>
              </a:rPr>
              <a:t>	INIS - the first </a:t>
            </a: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IAEA database </a:t>
            </a:r>
            <a:r>
              <a:rPr lang="en-GB" sz="1600" dirty="0">
                <a:solidFill>
                  <a:schemeClr val="bg1"/>
                </a:solidFill>
                <a:latin typeface="Cambria" panose="02040503050406030204" pitchFamily="18" charset="0"/>
              </a:rPr>
              <a:t>available on the Internet 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2009	All Internet users given free and open access to INIS database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2009</a:t>
            </a:r>
            <a:r>
              <a:rPr lang="en-GB" sz="1600" dirty="0">
                <a:solidFill>
                  <a:schemeClr val="bg1"/>
                </a:solidFill>
                <a:latin typeface="Cambria" panose="02040503050406030204" pitchFamily="18" charset="0"/>
              </a:rPr>
              <a:t>	INIS </a:t>
            </a: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database becomes </a:t>
            </a:r>
            <a:r>
              <a:rPr lang="en-GB" sz="1600" dirty="0">
                <a:solidFill>
                  <a:schemeClr val="bg1"/>
                </a:solidFill>
                <a:latin typeface="Cambria" panose="02040503050406030204" pitchFamily="18" charset="0"/>
              </a:rPr>
              <a:t>accessible via </a:t>
            </a: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WorldWideScience.org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2010	INIS offers first Collection Search widget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2011	INIS launches new web search interface using Google-based technology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2012	INIS multilingual Thesaurus integrated with the INIS Collection Search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2012	INIS Collection Search includes the IAEA Library catalogue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chemeClr val="bg1"/>
                </a:solidFill>
                <a:latin typeface="Cambria" panose="02040503050406030204" pitchFamily="18" charset="0"/>
              </a:rPr>
              <a:t>2013	Browse INIS Collection by Subject Category</a:t>
            </a:r>
            <a:endParaRPr lang="en-GB" sz="1600" dirty="0" smtClean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2014	INIS Collection becomes searchable through Google and Google Scholar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n-GB" b="1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580112" y="116632"/>
            <a:ext cx="3394720" cy="364902"/>
          </a:xfrm>
        </p:spPr>
        <p:txBody>
          <a:bodyPr>
            <a:noAutofit/>
          </a:bodyPr>
          <a:lstStyle/>
          <a:p>
            <a:pPr algn="r" eaLnBrk="1" hangingPunct="1">
              <a:spcBef>
                <a:spcPct val="0"/>
              </a:spcBef>
              <a:defRPr/>
            </a:pPr>
            <a:r>
              <a:rPr lang="en-GB" sz="2000" kern="1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INIS information sharing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785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65th Sitting of the Committee of Plenipotentiary Representatives of ICSTI Member States, 6-7 November 2014, Moscow         </a:t>
            </a:r>
            <a:fld id="{9C546246-9A29-4268-B692-A91CA13BD420}" type="slidenum">
              <a:rPr lang="en-GB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11</a:t>
            </a:fld>
            <a:endParaRPr lang="en-GB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580112" y="116632"/>
            <a:ext cx="3394720" cy="364902"/>
          </a:xfrm>
        </p:spPr>
        <p:txBody>
          <a:bodyPr>
            <a:noAutofit/>
          </a:bodyPr>
          <a:lstStyle/>
          <a:p>
            <a:pPr algn="r" eaLnBrk="1" hangingPunct="1">
              <a:spcBef>
                <a:spcPct val="0"/>
              </a:spcBef>
              <a:defRPr/>
            </a:pPr>
            <a:r>
              <a:rPr lang="en-GB" sz="2000" kern="1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INIS information sharing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1982151"/>
              </p:ext>
            </p:extLst>
          </p:nvPr>
        </p:nvGraphicFramePr>
        <p:xfrm>
          <a:off x="748141" y="1600206"/>
          <a:ext cx="7494871" cy="4525950"/>
        </p:xfrm>
        <a:graphic>
          <a:graphicData uri="http://schemas.openxmlformats.org/drawingml/2006/table">
            <a:tbl>
              <a:tblPr/>
              <a:tblGrid>
                <a:gridCol w="2177996"/>
                <a:gridCol w="834929"/>
                <a:gridCol w="756655"/>
                <a:gridCol w="892910"/>
                <a:gridCol w="756655"/>
                <a:gridCol w="962488"/>
                <a:gridCol w="556619"/>
                <a:gridCol w="556619"/>
              </a:tblGrid>
              <a:tr h="174075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Country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Users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Visits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 dirty="0" err="1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Pageviews</a:t>
                      </a:r>
                      <a:endParaRPr lang="en-GB" sz="10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Place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Republic of Azerbaijan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931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0.08%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1300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0.09%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2273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0.07%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81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Republic of Belarus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3033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0.28%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4387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0.29%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10125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0.32%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58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Republic of Bulgaria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6018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0.55%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8501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0.57%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18305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0.57%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37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Republic of Cuba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468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0.04%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811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0.05%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2045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0.06%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101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Arab Republic of Egypt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11050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1.00%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20518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1.37%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46384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1.46%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23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Republic of Estonia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1069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0.10%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1297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0.09%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1922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0.06%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76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Georgia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676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0.06%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859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0.06%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1498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0.05%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89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Hungary</a:t>
                      </a:r>
                      <a:endParaRPr lang="en-GB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3369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0.31%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4522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0.30%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9150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0.29%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54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dirty="0">
                          <a:solidFill>
                            <a:srgbClr val="FFFF00"/>
                          </a:solidFill>
                          <a:effectLst/>
                          <a:latin typeface="Calibri"/>
                        </a:rPr>
                        <a:t>Republic of India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solidFill>
                            <a:srgbClr val="FFFF00"/>
                          </a:solidFill>
                          <a:effectLst/>
                          <a:latin typeface="Calibri"/>
                        </a:rPr>
                        <a:t>86294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solidFill>
                            <a:srgbClr val="FFFF00"/>
                          </a:solidFill>
                          <a:effectLst/>
                          <a:latin typeface="Calibri"/>
                        </a:rPr>
                        <a:t>7.83%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solidFill>
                            <a:srgbClr val="FFFF00"/>
                          </a:solidFill>
                          <a:effectLst/>
                          <a:latin typeface="Calibri"/>
                        </a:rPr>
                        <a:t>116782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solidFill>
                            <a:srgbClr val="FFFF00"/>
                          </a:solidFill>
                          <a:effectLst/>
                          <a:latin typeface="Calibri"/>
                        </a:rPr>
                        <a:t>7.78%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solidFill>
                            <a:srgbClr val="FFFF00"/>
                          </a:solidFill>
                          <a:effectLst/>
                          <a:latin typeface="Calibri"/>
                        </a:rPr>
                        <a:t>212030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solidFill>
                            <a:srgbClr val="FFFF00"/>
                          </a:solidFill>
                          <a:effectLst/>
                          <a:latin typeface="Calibri"/>
                        </a:rPr>
                        <a:t>6.66%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solidFill>
                            <a:srgbClr val="FFFF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Republic of Kazakhstan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2862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0.26%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3880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0.26%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6810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0.21%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62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Democratic People’s Republic </a:t>
                      </a:r>
                      <a:r>
                        <a:rPr lang="en-GB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of Korea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45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0.00%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54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0.00%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87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0.00%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161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Republic of Latvia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850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0.08%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1093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0.07%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2117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0.07%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86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Republic of Moldova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709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0.06%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970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0.06%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1784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0.06%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88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Mongolia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456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0.04%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568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0.04%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1186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0.04%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103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Republic of Poland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17996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1.63%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23650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1.58%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41874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1.31%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Romania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5,387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0.49%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7711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0.51%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15455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0.49%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43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dirty="0">
                          <a:solidFill>
                            <a:srgbClr val="FFFF00"/>
                          </a:solidFill>
                          <a:effectLst/>
                          <a:latin typeface="Calibri"/>
                        </a:rPr>
                        <a:t>Russian Federation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solidFill>
                            <a:srgbClr val="FFFF00"/>
                          </a:solidFill>
                          <a:effectLst/>
                          <a:latin typeface="Calibri"/>
                        </a:rPr>
                        <a:t>36895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solidFill>
                            <a:srgbClr val="FFFF00"/>
                          </a:solidFill>
                          <a:effectLst/>
                          <a:latin typeface="Calibri"/>
                        </a:rPr>
                        <a:t>3.35%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solidFill>
                            <a:srgbClr val="FFFF00"/>
                          </a:solidFill>
                          <a:effectLst/>
                          <a:latin typeface="Calibri"/>
                        </a:rPr>
                        <a:t>55005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solidFill>
                            <a:srgbClr val="FFFF00"/>
                          </a:solidFill>
                          <a:effectLst/>
                          <a:latin typeface="Calibri"/>
                        </a:rPr>
                        <a:t>3.67%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solidFill>
                            <a:srgbClr val="FFFF00"/>
                          </a:solidFill>
                          <a:effectLst/>
                          <a:latin typeface="Calibri"/>
                        </a:rPr>
                        <a:t>127249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solidFill>
                            <a:srgbClr val="FFFF00"/>
                          </a:solidFill>
                          <a:effectLst/>
                          <a:latin typeface="Calibri"/>
                        </a:rPr>
                        <a:t>3.99%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solidFill>
                            <a:srgbClr val="FFFF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Republic of South Africa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8372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0.76%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10918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0.73%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18933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0.59%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Democratic Socialist Republic of Sri Lanka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1120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0.10%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1387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0.09%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2165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0.07%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74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Republic of Turkey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17569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1.59%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22194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1.48%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38688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1.21%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Ukraine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12753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1.16%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18446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1.23%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46660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1.46%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21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Socialist Republic of Vietnam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4979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0.45%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6294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0.42%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11483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0.36%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44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Total: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217 514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19,79%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311 147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20.73%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618 223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19.41%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 dirty="0">
                          <a:solidFill>
                            <a:srgbClr val="FFFF00"/>
                          </a:solidFill>
                          <a:effectLst/>
                          <a:latin typeface="Calibri"/>
                        </a:rPr>
                        <a:t>TOTAL: Jan - Oct 2014: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1" i="0" u="none" strike="noStrike" dirty="0">
                          <a:solidFill>
                            <a:srgbClr val="FFFF00"/>
                          </a:solidFill>
                          <a:effectLst/>
                          <a:latin typeface="Calibri"/>
                        </a:rPr>
                        <a:t>1 099 109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GB" sz="1000" b="1" i="0" u="none" strike="noStrike" dirty="0">
                        <a:solidFill>
                          <a:srgbClr val="FFFF00"/>
                        </a:solidFill>
                        <a:effectLst/>
                        <a:latin typeface="Calibri"/>
                      </a:endParaRP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1" i="0" u="none" strike="noStrike" dirty="0">
                          <a:solidFill>
                            <a:srgbClr val="FFFF00"/>
                          </a:solidFill>
                          <a:effectLst/>
                          <a:latin typeface="Calibri"/>
                        </a:rPr>
                        <a:t>1 500 690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GB" sz="1000" b="1" i="0" u="none" strike="noStrike" dirty="0">
                        <a:solidFill>
                          <a:srgbClr val="FFFF00"/>
                        </a:solidFill>
                        <a:effectLst/>
                        <a:latin typeface="Calibri"/>
                      </a:endParaRP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1" i="0" u="none" strike="noStrike" dirty="0">
                          <a:solidFill>
                            <a:srgbClr val="FFFF00"/>
                          </a:solidFill>
                          <a:effectLst/>
                          <a:latin typeface="Calibri"/>
                        </a:rPr>
                        <a:t>3 185 674</a:t>
                      </a: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1" i="0" u="none" strike="noStrike" dirty="0">
                        <a:solidFill>
                          <a:srgbClr val="FFFF00"/>
                        </a:solidFill>
                        <a:effectLst/>
                        <a:latin typeface="Calibri"/>
                      </a:endParaRP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1" i="0" u="none" strike="noStrike" dirty="0">
                        <a:solidFill>
                          <a:srgbClr val="FFFF00"/>
                        </a:solidFill>
                        <a:effectLst/>
                        <a:latin typeface="Calibri"/>
                      </a:endParaRPr>
                    </a:p>
                  </a:txBody>
                  <a:tcPr marL="8704" marR="8704" marT="87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55576" y="1058252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GB" b="1" dirty="0">
                <a:solidFill>
                  <a:srgbClr val="FFFFCC"/>
                </a:solidFill>
                <a:latin typeface="Cambria" panose="02040503050406030204" pitchFamily="18" charset="0"/>
              </a:rPr>
              <a:t>Access to INIS by ICSTI Member </a:t>
            </a:r>
            <a:r>
              <a:rPr lang="en-GB" b="1" dirty="0" smtClean="0">
                <a:solidFill>
                  <a:srgbClr val="FFFFCC"/>
                </a:solidFill>
                <a:latin typeface="Cambria" panose="02040503050406030204" pitchFamily="18" charset="0"/>
              </a:rPr>
              <a:t>States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60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 txBox="1">
            <a:spLocks/>
          </p:cNvSpPr>
          <p:nvPr/>
        </p:nvSpPr>
        <p:spPr>
          <a:xfrm>
            <a:off x="1973149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65th Sitting of the Committee of Plenipotentiary Representatives of ICSTI Member States, 6-7 November 2014, Moscow         </a:t>
            </a:r>
            <a:fld id="{9C546246-9A29-4268-B692-A91CA13BD420}" type="slidenum">
              <a:rPr lang="en-GB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12</a:t>
            </a:fld>
            <a:endParaRPr lang="en-GB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4979" y="954146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en-GB" b="1" dirty="0" smtClean="0">
                <a:solidFill>
                  <a:srgbClr val="FFFFCC"/>
                </a:solidFill>
                <a:latin typeface="Cambria" panose="02040503050406030204" pitchFamily="18" charset="0"/>
              </a:rPr>
              <a:t>ICS statistics 2013  vs.  Jan-Oct 2014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420477" y="116632"/>
            <a:ext cx="3394720" cy="364902"/>
          </a:xfrm>
        </p:spPr>
        <p:txBody>
          <a:bodyPr>
            <a:noAutofit/>
          </a:bodyPr>
          <a:lstStyle/>
          <a:p>
            <a:pPr algn="r" eaLnBrk="1" hangingPunct="1">
              <a:spcBef>
                <a:spcPct val="0"/>
              </a:spcBef>
              <a:defRPr/>
            </a:pPr>
            <a:r>
              <a:rPr lang="en-GB" sz="2000" kern="1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INIS information sharing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graphicFrame>
        <p:nvGraphicFramePr>
          <p:cNvPr id="11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4658764"/>
              </p:ext>
            </p:extLst>
          </p:nvPr>
        </p:nvGraphicFramePr>
        <p:xfrm>
          <a:off x="641509" y="1504327"/>
          <a:ext cx="8050278" cy="4084913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025139"/>
                <a:gridCol w="4025139"/>
              </a:tblGrid>
              <a:tr h="1250019">
                <a:tc>
                  <a:txBody>
                    <a:bodyPr/>
                    <a:lstStyle/>
                    <a:p>
                      <a:endParaRPr lang="en-GB" sz="30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/>
                </a:tc>
              </a:tr>
              <a:tr h="1440160"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/>
                </a:tc>
              </a:tr>
              <a:tr h="1394734"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2500365" y="2296319"/>
            <a:ext cx="995772" cy="446270"/>
          </a:xfrm>
          <a:prstGeom prst="rect">
            <a:avLst/>
          </a:prstGeom>
          <a:noFill/>
        </p:spPr>
        <p:txBody>
          <a:bodyPr wrap="none" lIns="91433" tIns="45717" rIns="91433" bIns="45717">
            <a:spAutoFit/>
          </a:bodyPr>
          <a:lstStyle/>
          <a:p>
            <a:pPr algn="ctr"/>
            <a:r>
              <a:rPr lang="en-US" sz="23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89,863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9055" y="1408893"/>
            <a:ext cx="1646632" cy="461659"/>
          </a:xfrm>
          <a:prstGeom prst="rect">
            <a:avLst/>
          </a:prstGeom>
          <a:noFill/>
        </p:spPr>
        <p:txBody>
          <a:bodyPr wrap="square" lIns="91433" tIns="45717" rIns="91433" bIns="45717" rtlCol="0">
            <a:spAutoFit/>
          </a:bodyPr>
          <a:lstStyle/>
          <a:p>
            <a:r>
              <a:rPr lang="en-GB" sz="2400" b="1" dirty="0" smtClean="0">
                <a:solidFill>
                  <a:srgbClr val="002060"/>
                </a:solidFill>
              </a:rPr>
              <a:t>Visitors</a:t>
            </a:r>
            <a:endParaRPr lang="en-GB" sz="2400" b="1" dirty="0">
              <a:solidFill>
                <a:srgbClr val="00206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973149" y="1629753"/>
            <a:ext cx="2664295" cy="646325"/>
          </a:xfrm>
          <a:prstGeom prst="rect">
            <a:avLst/>
          </a:prstGeom>
          <a:noFill/>
        </p:spPr>
        <p:txBody>
          <a:bodyPr wrap="square" lIns="91433" tIns="45717" rIns="91433" bIns="45717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spc="51" dirty="0" smtClean="0">
                <a:ln w="11430"/>
                <a:solidFill>
                  <a:schemeClr val="accent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1,099,109</a:t>
            </a:r>
            <a:endParaRPr lang="en-US" sz="3600" b="1" spc="51" dirty="0">
              <a:ln w="11430"/>
              <a:solidFill>
                <a:schemeClr val="accent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484354" y="2302102"/>
            <a:ext cx="1143248" cy="446270"/>
          </a:xfrm>
          <a:prstGeom prst="rect">
            <a:avLst/>
          </a:prstGeom>
          <a:noFill/>
        </p:spPr>
        <p:txBody>
          <a:bodyPr wrap="none" lIns="91433" tIns="45717" rIns="91433" bIns="45717">
            <a:spAutoFit/>
          </a:bodyPr>
          <a:lstStyle/>
          <a:p>
            <a:pPr algn="ctr"/>
            <a:r>
              <a:rPr lang="en-US" sz="23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147,266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36776" y="1414676"/>
            <a:ext cx="1368151" cy="461659"/>
          </a:xfrm>
          <a:prstGeom prst="rect">
            <a:avLst/>
          </a:prstGeom>
          <a:noFill/>
        </p:spPr>
        <p:txBody>
          <a:bodyPr wrap="square" lIns="91433" tIns="45717" rIns="91433" bIns="45717" rtlCol="0">
            <a:spAutoFit/>
          </a:bodyPr>
          <a:lstStyle/>
          <a:p>
            <a:r>
              <a:rPr lang="en-GB" sz="2400" b="1" dirty="0" smtClean="0">
                <a:solidFill>
                  <a:srgbClr val="002060"/>
                </a:solidFill>
              </a:rPr>
              <a:t>Visits</a:t>
            </a:r>
            <a:endParaRPr lang="en-GB" sz="2400" b="1" dirty="0">
              <a:solidFill>
                <a:srgbClr val="00206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723825" y="1629753"/>
            <a:ext cx="2664295" cy="646325"/>
          </a:xfrm>
          <a:prstGeom prst="rect">
            <a:avLst/>
          </a:prstGeom>
          <a:noFill/>
        </p:spPr>
        <p:txBody>
          <a:bodyPr wrap="square" lIns="91433" tIns="45717" rIns="91433" bIns="45717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spc="51" dirty="0" smtClean="0">
                <a:ln w="11430"/>
                <a:solidFill>
                  <a:schemeClr val="accent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1,500,698</a:t>
            </a:r>
            <a:endParaRPr lang="en-US" sz="3600" b="1" spc="51" dirty="0">
              <a:ln w="11430"/>
              <a:solidFill>
                <a:schemeClr val="accent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461045" y="3702299"/>
            <a:ext cx="1143248" cy="446270"/>
          </a:xfrm>
          <a:prstGeom prst="rect">
            <a:avLst/>
          </a:prstGeom>
          <a:noFill/>
        </p:spPr>
        <p:txBody>
          <a:bodyPr wrap="none" lIns="91433" tIns="45717" rIns="91433" bIns="45717">
            <a:spAutoFit/>
          </a:bodyPr>
          <a:lstStyle/>
          <a:p>
            <a:pPr algn="ctr"/>
            <a:r>
              <a:rPr lang="en-US" sz="23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682,729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83975" y="2814873"/>
            <a:ext cx="2340536" cy="461659"/>
          </a:xfrm>
          <a:prstGeom prst="rect">
            <a:avLst/>
          </a:prstGeom>
          <a:noFill/>
        </p:spPr>
        <p:txBody>
          <a:bodyPr wrap="square" lIns="91433" tIns="45717" rIns="91433" bIns="45717" rtlCol="0">
            <a:spAutoFit/>
          </a:bodyPr>
          <a:lstStyle/>
          <a:p>
            <a:r>
              <a:rPr lang="en-GB" sz="2400" b="1" dirty="0" err="1" smtClean="0">
                <a:solidFill>
                  <a:srgbClr val="002060"/>
                </a:solidFill>
              </a:rPr>
              <a:t>Pageviews</a:t>
            </a:r>
            <a:endParaRPr lang="en-GB" sz="2400" b="1" dirty="0">
              <a:solidFill>
                <a:srgbClr val="00206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700519" y="3029958"/>
            <a:ext cx="2664295" cy="784824"/>
          </a:xfrm>
          <a:prstGeom prst="rect">
            <a:avLst/>
          </a:prstGeom>
          <a:noFill/>
        </p:spPr>
        <p:txBody>
          <a:bodyPr wrap="square" lIns="91433" tIns="45717" rIns="91433" bIns="45717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500" b="1" spc="51" dirty="0" smtClean="0">
                <a:ln w="11430"/>
                <a:solidFill>
                  <a:schemeClr val="accent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2,980,893</a:t>
            </a:r>
            <a:endParaRPr lang="en-US" sz="4500" b="1" spc="51" dirty="0">
              <a:ln w="11430"/>
              <a:solidFill>
                <a:schemeClr val="accent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569109" y="3682169"/>
            <a:ext cx="995772" cy="446270"/>
          </a:xfrm>
          <a:prstGeom prst="rect">
            <a:avLst/>
          </a:prstGeom>
          <a:noFill/>
        </p:spPr>
        <p:txBody>
          <a:bodyPr wrap="none" lIns="91433" tIns="45717" rIns="91433" bIns="45717">
            <a:spAutoFit/>
          </a:bodyPr>
          <a:lstStyle/>
          <a:p>
            <a:pPr algn="ctr"/>
            <a:r>
              <a:rPr lang="en-US" sz="23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63,719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18298" y="2794743"/>
            <a:ext cx="3224013" cy="461659"/>
          </a:xfrm>
          <a:prstGeom prst="rect">
            <a:avLst/>
          </a:prstGeom>
          <a:noFill/>
        </p:spPr>
        <p:txBody>
          <a:bodyPr wrap="square" lIns="91433" tIns="45717" rIns="91433" bIns="45717" rtlCol="0">
            <a:spAutoFit/>
          </a:bodyPr>
          <a:lstStyle/>
          <a:p>
            <a:r>
              <a:rPr lang="en-GB" sz="2400" b="1" dirty="0" smtClean="0">
                <a:solidFill>
                  <a:srgbClr val="002060"/>
                </a:solidFill>
              </a:rPr>
              <a:t>Documents</a:t>
            </a:r>
            <a:endParaRPr lang="en-GB" sz="2400" b="1" dirty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734844" y="3009828"/>
            <a:ext cx="2664295" cy="646325"/>
          </a:xfrm>
          <a:prstGeom prst="rect">
            <a:avLst/>
          </a:prstGeom>
          <a:noFill/>
        </p:spPr>
        <p:txBody>
          <a:bodyPr wrap="square" lIns="91433" tIns="45717" rIns="91433" bIns="45717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spc="51" dirty="0" smtClean="0">
                <a:ln w="11430"/>
                <a:solidFill>
                  <a:schemeClr val="accent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633,886</a:t>
            </a:r>
            <a:endParaRPr lang="en-US" sz="3600" b="1" spc="51" dirty="0">
              <a:ln w="11430"/>
              <a:solidFill>
                <a:schemeClr val="accent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81097" y="4209491"/>
            <a:ext cx="2596170" cy="461659"/>
          </a:xfrm>
          <a:prstGeom prst="rect">
            <a:avLst/>
          </a:prstGeom>
          <a:noFill/>
        </p:spPr>
        <p:txBody>
          <a:bodyPr wrap="square" lIns="91433" tIns="45717" rIns="91433" bIns="45717" rtlCol="0">
            <a:spAutoFit/>
          </a:bodyPr>
          <a:lstStyle/>
          <a:p>
            <a:r>
              <a:rPr lang="en-GB" sz="2400" b="1" dirty="0">
                <a:solidFill>
                  <a:srgbClr val="002060"/>
                </a:solidFill>
              </a:rPr>
              <a:t>Bounce </a:t>
            </a:r>
            <a:r>
              <a:rPr lang="en-GB" sz="2400" b="1" dirty="0" smtClean="0">
                <a:solidFill>
                  <a:srgbClr val="002060"/>
                </a:solidFill>
              </a:rPr>
              <a:t>rate</a:t>
            </a:r>
            <a:endParaRPr lang="en-GB" sz="2400" b="1" dirty="0">
              <a:solidFill>
                <a:srgbClr val="00206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615422" y="4223861"/>
            <a:ext cx="2340536" cy="461659"/>
          </a:xfrm>
          <a:prstGeom prst="rect">
            <a:avLst/>
          </a:prstGeom>
          <a:noFill/>
        </p:spPr>
        <p:txBody>
          <a:bodyPr wrap="square" lIns="91433" tIns="45717" rIns="91433" bIns="45717" rtlCol="0">
            <a:spAutoFit/>
          </a:bodyPr>
          <a:lstStyle/>
          <a:p>
            <a:r>
              <a:rPr lang="en-GB" sz="2400" b="1" dirty="0" smtClean="0">
                <a:solidFill>
                  <a:srgbClr val="002060"/>
                </a:solidFill>
              </a:rPr>
              <a:t>Pages/Visit</a:t>
            </a:r>
            <a:endParaRPr lang="en-GB" sz="2400" b="1" dirty="0">
              <a:solidFill>
                <a:srgbClr val="00206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511067" y="5096917"/>
            <a:ext cx="1037450" cy="446270"/>
          </a:xfrm>
          <a:prstGeom prst="rect">
            <a:avLst/>
          </a:prstGeom>
          <a:noFill/>
        </p:spPr>
        <p:txBody>
          <a:bodyPr wrap="none" lIns="91433" tIns="45717" rIns="91433" bIns="45717">
            <a:spAutoFit/>
          </a:bodyPr>
          <a:lstStyle/>
          <a:p>
            <a:pPr algn="ctr"/>
            <a:r>
              <a:rPr lang="en-US" sz="23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52.2 %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713708" y="5111294"/>
            <a:ext cx="700820" cy="446270"/>
          </a:xfrm>
          <a:prstGeom prst="rect">
            <a:avLst/>
          </a:prstGeom>
          <a:noFill/>
        </p:spPr>
        <p:txBody>
          <a:bodyPr wrap="none" lIns="91433" tIns="45717" rIns="91433" bIns="45717">
            <a:spAutoFit/>
          </a:bodyPr>
          <a:lstStyle/>
          <a:p>
            <a:pPr algn="ctr"/>
            <a:r>
              <a:rPr lang="en-US" sz="23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4.65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711343" y="4445366"/>
            <a:ext cx="2664295" cy="646325"/>
          </a:xfrm>
          <a:prstGeom prst="rect">
            <a:avLst/>
          </a:prstGeom>
          <a:noFill/>
        </p:spPr>
        <p:txBody>
          <a:bodyPr wrap="square" lIns="91433" tIns="45717" rIns="91433" bIns="45717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spc="51" dirty="0" smtClean="0">
                <a:ln w="11430"/>
                <a:solidFill>
                  <a:schemeClr val="accent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61.13%</a:t>
            </a:r>
            <a:endParaRPr lang="en-US" sz="3600" b="1" spc="51" dirty="0">
              <a:ln w="11430"/>
              <a:solidFill>
                <a:schemeClr val="accent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785690" y="4461985"/>
            <a:ext cx="2664295" cy="646325"/>
          </a:xfrm>
          <a:prstGeom prst="rect">
            <a:avLst/>
          </a:prstGeom>
          <a:noFill/>
        </p:spPr>
        <p:txBody>
          <a:bodyPr wrap="square" lIns="91433" tIns="45717" rIns="91433" bIns="45717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spc="51" dirty="0" smtClean="0">
                <a:ln w="11430"/>
                <a:solidFill>
                  <a:schemeClr val="accent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1.99</a:t>
            </a:r>
            <a:endParaRPr lang="en-US" sz="3600" b="1" spc="51" dirty="0">
              <a:ln w="11430"/>
              <a:solidFill>
                <a:schemeClr val="accent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621550" y="5733256"/>
            <a:ext cx="3608754" cy="58477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GB" sz="1600" dirty="0" smtClean="0">
                <a:solidFill>
                  <a:srgbClr val="FFFFCC"/>
                </a:solidFill>
                <a:latin typeface="Cambria" panose="02040503050406030204" pitchFamily="18" charset="0"/>
              </a:rPr>
              <a:t>PDF downloads:   387,650   vs   58,354       </a:t>
            </a:r>
          </a:p>
          <a:p>
            <a:r>
              <a:rPr lang="en-GB" sz="1600" dirty="0" smtClean="0">
                <a:solidFill>
                  <a:srgbClr val="FFFFCC"/>
                </a:solidFill>
                <a:latin typeface="Cambria" panose="02040503050406030204" pitchFamily="18" charset="0"/>
              </a:rPr>
              <a:t>Increase:  </a:t>
            </a:r>
            <a:r>
              <a:rPr lang="en-GB" sz="1600" dirty="0">
                <a:solidFill>
                  <a:srgbClr val="FFFFCC"/>
                </a:solidFill>
                <a:latin typeface="Cambria" panose="02040503050406030204" pitchFamily="18" charset="0"/>
              </a:rPr>
              <a:t>564.31</a:t>
            </a:r>
            <a:r>
              <a:rPr lang="en-GB" sz="1600" dirty="0" smtClean="0">
                <a:solidFill>
                  <a:srgbClr val="FFFFCC"/>
                </a:solidFill>
                <a:latin typeface="Cambria" panose="02040503050406030204" pitchFamily="18" charset="0"/>
              </a:rPr>
              <a:t>% </a:t>
            </a:r>
            <a:endParaRPr lang="en-GB" sz="1600" dirty="0">
              <a:solidFill>
                <a:srgbClr val="FFFFCC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08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7" grpId="0"/>
      <p:bldP spid="18" grpId="0"/>
      <p:bldP spid="20" grpId="0"/>
      <p:bldP spid="21" grpId="0"/>
      <p:bldP spid="23" grpId="0"/>
      <p:bldP spid="30" grpId="0"/>
      <p:bldP spid="31" grpId="0"/>
      <p:bldP spid="32" grpId="0"/>
      <p:bldP spid="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65th Sitting of the Committee of Plenipotentiary Representatives of ICSTI Member States, 6-7 November 2014, Moscow         </a:t>
            </a:r>
            <a:fld id="{9C546246-9A29-4268-B692-A91CA13BD420}" type="slidenum">
              <a:rPr lang="en-GB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13</a:t>
            </a:fld>
            <a:endParaRPr lang="en-GB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580112" y="116632"/>
            <a:ext cx="3394720" cy="364902"/>
          </a:xfrm>
        </p:spPr>
        <p:txBody>
          <a:bodyPr>
            <a:noAutofit/>
          </a:bodyPr>
          <a:lstStyle/>
          <a:p>
            <a:pPr algn="r" eaLnBrk="1" hangingPunct="1">
              <a:spcBef>
                <a:spcPct val="0"/>
              </a:spcBef>
              <a:defRPr/>
            </a:pPr>
            <a:r>
              <a:rPr lang="en-GB" sz="2000" kern="1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Current social trends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Content Placeholder 1"/>
          <p:cNvSpPr>
            <a:spLocks noGrp="1"/>
          </p:cNvSpPr>
          <p:nvPr>
            <p:ph idx="1"/>
          </p:nvPr>
        </p:nvSpPr>
        <p:spPr>
          <a:xfrm>
            <a:off x="323528" y="1124744"/>
            <a:ext cx="8352928" cy="475252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en-GB" sz="1600" b="1" dirty="0" smtClean="0">
                <a:solidFill>
                  <a:srgbClr val="FFF5D5"/>
                </a:solidFill>
                <a:latin typeface="Cambria" panose="02040503050406030204" pitchFamily="18" charset="0"/>
              </a:rPr>
              <a:t>Population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Aging population; longer working lives; remote/non-personal interaction; social differences; radicalism/extremism; privacy &amp; surveillance  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1600" b="1" dirty="0" smtClean="0">
                <a:solidFill>
                  <a:srgbClr val="FFF5D5"/>
                </a:solidFill>
                <a:latin typeface="Cambria" panose="02040503050406030204" pitchFamily="18" charset="0"/>
              </a:rPr>
              <a:t>Employment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Uncertainty; change of professions/jobs; increased complexity; informal </a:t>
            </a:r>
            <a:r>
              <a:rPr lang="en-GB" sz="1600" dirty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employment; </a:t>
            </a:r>
            <a:r>
              <a:rPr lang="en-GB" sz="1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new </a:t>
            </a:r>
            <a:r>
              <a:rPr lang="en-GB" sz="1600" dirty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collaborative </a:t>
            </a:r>
            <a:r>
              <a:rPr lang="en-GB" sz="1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technologies; work from anywhere (connecting to work); Bring Your </a:t>
            </a:r>
            <a:r>
              <a:rPr lang="en-GB" sz="1600" smtClean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Own Device (BYOD); </a:t>
            </a:r>
            <a:r>
              <a:rPr lang="en-GB" sz="1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millennials </a:t>
            </a:r>
            <a:r>
              <a:rPr lang="en-GB" sz="1600" dirty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as the majority </a:t>
            </a:r>
            <a:r>
              <a:rPr lang="en-GB" sz="1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workforce; talent management; work-force motivation</a:t>
            </a:r>
            <a:endParaRPr lang="en-GB" sz="1600" dirty="0">
              <a:solidFill>
                <a:schemeClr val="bg2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1600" b="1" dirty="0" smtClean="0">
                <a:solidFill>
                  <a:srgbClr val="FFF5D5"/>
                </a:solidFill>
                <a:latin typeface="Cambria" panose="02040503050406030204" pitchFamily="18" charset="0"/>
              </a:rPr>
              <a:t>Education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Life-long education; </a:t>
            </a:r>
            <a:r>
              <a:rPr lang="en-GB" sz="1600" dirty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e-training; m-education; </a:t>
            </a:r>
            <a:r>
              <a:rPr lang="en-GB" sz="1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Massive </a:t>
            </a:r>
            <a:r>
              <a:rPr lang="en-GB" sz="1600" dirty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Open Online </a:t>
            </a:r>
            <a:r>
              <a:rPr lang="en-GB" sz="1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Courses (</a:t>
            </a:r>
            <a:r>
              <a:rPr lang="en-GB" sz="1600" dirty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MOOCS</a:t>
            </a:r>
            <a:r>
              <a:rPr lang="en-GB" sz="1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); training on demand; high computer literacy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1600" b="1" dirty="0" smtClean="0">
                <a:solidFill>
                  <a:srgbClr val="FFF5D5"/>
                </a:solidFill>
                <a:latin typeface="Cambria" panose="02040503050406030204" pitchFamily="18" charset="0"/>
              </a:rPr>
              <a:t>Health &amp; happiness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Healthy living; well-being; bio/organic movement; family-work balance; personal/home entertainment</a:t>
            </a:r>
            <a:endParaRPr lang="en-GB" sz="1600" dirty="0">
              <a:solidFill>
                <a:schemeClr val="bg2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1600" b="1" dirty="0" smtClean="0">
                <a:solidFill>
                  <a:srgbClr val="FFF5D5"/>
                </a:solidFill>
                <a:latin typeface="Cambria" panose="02040503050406030204" pitchFamily="18" charset="0"/>
              </a:rPr>
              <a:t>Community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Transport; communication; environment; housing; crime; culture &amp; leisure</a:t>
            </a:r>
          </a:p>
          <a:p>
            <a:pPr lvl="2">
              <a:buFontTx/>
              <a:buChar char="-"/>
            </a:pPr>
            <a:endParaRPr lang="en-GB" sz="1600" dirty="0" smtClean="0">
              <a:solidFill>
                <a:schemeClr val="bg2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  <a:p>
            <a:pPr lvl="1">
              <a:buFontTx/>
              <a:buChar char="-"/>
            </a:pPr>
            <a:endParaRPr lang="en-GB" sz="1600" dirty="0">
              <a:solidFill>
                <a:schemeClr val="bg2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  <a:p>
            <a:pPr lvl="1">
              <a:buFontTx/>
              <a:buChar char="-"/>
            </a:pPr>
            <a:endParaRPr lang="en-GB" sz="1600" dirty="0" smtClean="0">
              <a:solidFill>
                <a:schemeClr val="bg2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  <a:p>
            <a:pPr lvl="1">
              <a:buFontTx/>
              <a:buChar char="-"/>
            </a:pPr>
            <a:endParaRPr lang="en-GB" sz="1600" dirty="0">
              <a:solidFill>
                <a:schemeClr val="bg2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  <a:p>
            <a:pPr lvl="1">
              <a:buFontTx/>
              <a:buChar char="-"/>
            </a:pPr>
            <a:endParaRPr lang="en-GB" sz="1600" dirty="0" smtClean="0">
              <a:solidFill>
                <a:schemeClr val="bg2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  <a:p>
            <a:pPr lvl="1">
              <a:buFontTx/>
              <a:buChar char="-"/>
            </a:pPr>
            <a:endParaRPr lang="en-GB" sz="1600" dirty="0" smtClean="0">
              <a:solidFill>
                <a:schemeClr val="bg2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  <a:p>
            <a:pPr lvl="1">
              <a:buFontTx/>
              <a:buChar char="-"/>
            </a:pPr>
            <a:endParaRPr lang="en-GB" sz="1600" dirty="0" smtClean="0">
              <a:solidFill>
                <a:schemeClr val="bg2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  <a:p>
            <a:pPr>
              <a:buFontTx/>
              <a:buChar char="-"/>
            </a:pPr>
            <a:endParaRPr lang="en-GB" sz="1600" dirty="0">
              <a:solidFill>
                <a:schemeClr val="bg2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en-GB" sz="1600" dirty="0">
              <a:solidFill>
                <a:schemeClr val="bg2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945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65th Sitting of the Committee of Plenipotentiary Representatives of ICSTI Member States, 6-7 November 2014, Moscow         </a:t>
            </a:r>
            <a:fld id="{9C546246-9A29-4268-B692-A91CA13BD420}" type="slidenum">
              <a:rPr lang="en-GB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14</a:t>
            </a:fld>
            <a:endParaRPr lang="en-GB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580112" y="116632"/>
            <a:ext cx="3394720" cy="364902"/>
          </a:xfrm>
        </p:spPr>
        <p:txBody>
          <a:bodyPr>
            <a:noAutofit/>
          </a:bodyPr>
          <a:lstStyle/>
          <a:p>
            <a:pPr algn="r" eaLnBrk="1" hangingPunct="1">
              <a:spcBef>
                <a:spcPct val="0"/>
              </a:spcBef>
              <a:defRPr/>
            </a:pPr>
            <a:r>
              <a:rPr lang="en-GB" sz="2000" kern="1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Current technological trends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3131160"/>
              </p:ext>
            </p:extLst>
          </p:nvPr>
        </p:nvGraphicFramePr>
        <p:xfrm>
          <a:off x="323528" y="1268760"/>
          <a:ext cx="8424940" cy="462991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684512"/>
                <a:gridCol w="1685107"/>
                <a:gridCol w="1685107"/>
                <a:gridCol w="1685107"/>
                <a:gridCol w="1685107"/>
              </a:tblGrid>
              <a:tr h="1524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Gartner</a:t>
                      </a:r>
                      <a:endParaRPr lang="en-GB" sz="1200" b="1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Forbes</a:t>
                      </a:r>
                      <a:endParaRPr lang="en-GB" sz="1200" b="1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Forrester</a:t>
                      </a:r>
                      <a:endParaRPr lang="en-GB" sz="1200" b="1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Deloitte</a:t>
                      </a:r>
                      <a:endParaRPr lang="en-GB" sz="1200" b="1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Accenture</a:t>
                      </a:r>
                      <a:endParaRPr lang="en-GB" sz="1200" b="1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</a:tr>
              <a:tr h="4419600"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1 Mobile Device Diversity and Management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2 Mobile Apps and Applications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3 The Internet of Everything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4 Hybrid Cloud and IT as Service Broker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5 Cloud/Client Architecture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6 The Era of Personal Cloud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7 Software Defined Anything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8 Web-Scale IT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9 Smart machines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10 3-D </a:t>
                      </a:r>
                      <a:r>
                        <a:rPr lang="en-GB" sz="900" dirty="0" smtClean="0">
                          <a:effectLst/>
                          <a:latin typeface="Calibri" panose="020F0502020204030204" pitchFamily="34" charset="0"/>
                        </a:rPr>
                        <a:t>printing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1 Consumers will come to expect Smart TV capabilities</a:t>
                      </a:r>
                    </a:p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2 Smart watches will become ‘smarter’</a:t>
                      </a:r>
                    </a:p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3 Google Glass will still be in “wait and see” mode</a:t>
                      </a:r>
                    </a:p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4 Other applications and uses for Apple’s </a:t>
                      </a:r>
                      <a:r>
                        <a:rPr lang="en-GB" sz="900" dirty="0" err="1">
                          <a:effectLst/>
                          <a:latin typeface="Calibri" panose="020F0502020204030204" pitchFamily="34" charset="0"/>
                        </a:rPr>
                        <a:t>TouchID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 will emerge</a:t>
                      </a:r>
                    </a:p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5 Xbox One and PS4 will blur the lines between entertainment and video gaming</a:t>
                      </a:r>
                    </a:p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6 3D </a:t>
                      </a:r>
                      <a:r>
                        <a:rPr lang="en-GB" sz="900" dirty="0" smtClean="0">
                          <a:effectLst/>
                          <a:latin typeface="Calibri" panose="020F0502020204030204" pitchFamily="34" charset="0"/>
                        </a:rPr>
                        <a:t>printing 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will begin to revolutionize production</a:t>
                      </a:r>
                    </a:p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7 The movement toward natural language search will make </a:t>
                      </a:r>
                      <a:r>
                        <a:rPr lang="en-GB" sz="900" dirty="0" smtClean="0">
                          <a:effectLst/>
                          <a:latin typeface="Calibri" panose="020F0502020204030204" pitchFamily="34" charset="0"/>
                        </a:rPr>
                        <a:t>searching 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more accurate and intuitive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1 Digital Convergence Erodes Boundaries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2 Digital Experience Delivery Makes (or Breaks) Firms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3 APIs Become Digital Glue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 smtClean="0">
                          <a:effectLst/>
                          <a:latin typeface="Calibri" panose="020F0502020204030204" pitchFamily="34" charset="0"/>
                        </a:rPr>
                        <a:t>4 The 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Business Takes Ownership Of Process And Intelligence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5 Firms Shed Yesterday's Data Limitations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6 Sensors And Devices Draw Ecosystems Together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7 'Trust' And 'Identity' Get A Rethink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8 Infrastructure Takes On Engagement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9 Firms Learn from the Cloud and Mobile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10 IT Becomes </a:t>
                      </a:r>
                      <a:r>
                        <a:rPr lang="en-GB" sz="900" dirty="0" smtClean="0">
                          <a:effectLst/>
                          <a:latin typeface="Calibri" panose="020F0502020204030204" pitchFamily="34" charset="0"/>
                        </a:rPr>
                        <a:t>an 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Agile Service Broker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</a:rPr>
                        <a:t>Disruptors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1 CIO as venture capitalist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2 Cognitive analytics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3 Industrialized crowdsourcing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 smtClean="0">
                          <a:effectLst/>
                          <a:latin typeface="Calibri" panose="020F0502020204030204" pitchFamily="34" charset="0"/>
                        </a:rPr>
                        <a:t>4 Digital 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engagement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 err="1">
                          <a:effectLst/>
                          <a:latin typeface="Calibri" panose="020F0502020204030204" pitchFamily="34" charset="0"/>
                        </a:rPr>
                        <a:t>Wearables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</a:rPr>
                        <a:t>Enablers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1 Technical debt reversal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2 Social activation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3 Cloud orchestration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4 In-memory revolution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5 Real-time development operations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1 Big is the next big thing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2 Digital-physical blur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3 From workforce to </a:t>
                      </a:r>
                      <a:r>
                        <a:rPr lang="en-GB" sz="900" dirty="0" smtClean="0">
                          <a:effectLst/>
                          <a:latin typeface="Calibri" panose="020F0502020204030204" pitchFamily="34" charset="0"/>
                        </a:rPr>
                        <a:t>crowd-source</a:t>
                      </a:r>
                      <a:endParaRPr lang="en-GB" sz="900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4 Data supply chain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5 Harnessing </a:t>
                      </a:r>
                      <a:r>
                        <a:rPr lang="en-GB" sz="900" dirty="0" err="1">
                          <a:effectLst/>
                          <a:latin typeface="Calibri" panose="020F0502020204030204" pitchFamily="34" charset="0"/>
                        </a:rPr>
                        <a:t>hyperscale</a:t>
                      </a:r>
                      <a:endParaRPr lang="en-GB" sz="900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6 The business of applications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7 Architecting resilience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33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65th Sitting of the Committee of Plenipotentiary Representatives of ICSTI Member States, 6-7 November 2014, Moscow         </a:t>
            </a:r>
            <a:fld id="{9C546246-9A29-4268-B692-A91CA13BD420}" type="slidenum">
              <a:rPr lang="en-GB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15</a:t>
            </a:fld>
            <a:endParaRPr lang="en-GB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275856" y="116632"/>
            <a:ext cx="5698976" cy="364902"/>
          </a:xfrm>
        </p:spPr>
        <p:txBody>
          <a:bodyPr>
            <a:noAutofit/>
          </a:bodyPr>
          <a:lstStyle/>
          <a:p>
            <a:pPr algn="r" eaLnBrk="1" hangingPunct="1">
              <a:spcBef>
                <a:spcPct val="0"/>
              </a:spcBef>
              <a:defRPr/>
            </a:pPr>
            <a:r>
              <a:rPr lang="en-GB" sz="2000" kern="1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INIS relevant trends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" name="Content Placeholder 1"/>
          <p:cNvSpPr txBox="1">
            <a:spLocks/>
          </p:cNvSpPr>
          <p:nvPr/>
        </p:nvSpPr>
        <p:spPr>
          <a:xfrm>
            <a:off x="755576" y="1268760"/>
            <a:ext cx="7128792" cy="42484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SzPct val="65000"/>
              <a:buFont typeface="Wingdings 2" panose="05020102010507070707" pitchFamily="18" charset="2"/>
              <a:buChar char="¨"/>
              <a:defRPr sz="3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SzPct val="95000"/>
              <a:buFont typeface="Wingdings" panose="05000000000000000000" pitchFamily="2" charset="2"/>
              <a:buChar char="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spcBef>
                <a:spcPct val="20000"/>
              </a:spcBef>
              <a:buSzPct val="80000"/>
              <a:buFont typeface="Wingdings" panose="05000000000000000000" pitchFamily="2" charset="2"/>
              <a:buChar char="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SzPct val="78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SzPct val="7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0"/>
              </a:spcBef>
              <a:buSzTx/>
              <a:buNone/>
            </a:pPr>
            <a:r>
              <a:rPr lang="en-GB" altLang="en-US" sz="2000" b="1" i="1" dirty="0">
                <a:solidFill>
                  <a:srgbClr val="FFFFFF"/>
                </a:solidFill>
              </a:rPr>
              <a:t>Tomorrow belongs to the people who prepare for it today!</a:t>
            </a:r>
          </a:p>
          <a:p>
            <a:pPr marL="0" lvl="0" indent="0" algn="ctr">
              <a:spcBef>
                <a:spcPts val="0"/>
              </a:spcBef>
              <a:buSzTx/>
              <a:buNone/>
            </a:pPr>
            <a:r>
              <a:rPr lang="en-GB" altLang="en-US" sz="1600" i="1" dirty="0">
                <a:solidFill>
                  <a:srgbClr val="FFFFFF"/>
                </a:solidFill>
              </a:rPr>
              <a:t>African proverb</a:t>
            </a:r>
          </a:p>
          <a:p>
            <a:pPr marL="0" indent="0">
              <a:buFont typeface="Wingdings 2" panose="05020102010507070707" pitchFamily="18" charset="2"/>
              <a:buNone/>
            </a:pPr>
            <a:endParaRPr lang="en-GB" sz="1200" i="1" dirty="0" smtClean="0"/>
          </a:p>
          <a:p>
            <a:pPr marL="0" indent="0">
              <a:buFont typeface="Wingdings 2" panose="05020102010507070707" pitchFamily="18" charset="2"/>
              <a:buNone/>
            </a:pPr>
            <a:endParaRPr lang="en-GB" sz="1600" i="1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GB" sz="1800" dirty="0" smtClean="0">
                <a:latin typeface="Calibri" panose="020F0502020204030204" pitchFamily="34" charset="0"/>
              </a:rPr>
              <a:t>Improve digital presence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800" dirty="0" smtClean="0">
                <a:latin typeface="Calibri" panose="020F0502020204030204" pitchFamily="34" charset="0"/>
              </a:rPr>
              <a:t>Increase use of mobile devices and apps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800" dirty="0" smtClean="0">
                <a:latin typeface="Calibri" panose="020F0502020204030204" pitchFamily="34" charset="0"/>
              </a:rPr>
              <a:t>Cloud computing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800" dirty="0" smtClean="0">
                <a:latin typeface="Calibri" panose="020F0502020204030204" pitchFamily="34" charset="0"/>
              </a:rPr>
              <a:t>Open access and cooperation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800" dirty="0" smtClean="0">
                <a:latin typeface="Calibri" panose="020F0502020204030204" pitchFamily="34" charset="0"/>
              </a:rPr>
              <a:t>Use social media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800" dirty="0" smtClean="0">
                <a:latin typeface="Calibri" panose="020F0502020204030204" pitchFamily="34" charset="0"/>
              </a:rPr>
              <a:t>Follow new technologies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800" dirty="0" smtClean="0">
                <a:latin typeface="Calibri" panose="020F0502020204030204" pitchFamily="34" charset="0"/>
              </a:rPr>
              <a:t>Encourage creativity and innovation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800" dirty="0" smtClean="0">
                <a:latin typeface="Calibri" panose="020F0502020204030204" pitchFamily="34" charset="0"/>
              </a:rPr>
              <a:t>Concentrate on training and education</a:t>
            </a:r>
          </a:p>
          <a:p>
            <a:pPr marL="457200" lvl="1" indent="0">
              <a:buFont typeface="Wingdings" panose="05000000000000000000" pitchFamily="2" charset="2"/>
              <a:buNone/>
            </a:pPr>
            <a:endParaRPr lang="en-GB" sz="1600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>
              <a:buFontTx/>
              <a:buChar char="-"/>
            </a:pPr>
            <a:endParaRPr lang="en-GB" sz="1600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0" indent="0">
              <a:buFont typeface="Wingdings 2" panose="05020102010507070707" pitchFamily="18" charset="2"/>
              <a:buNone/>
            </a:pPr>
            <a:endParaRPr lang="en-GB" sz="16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3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65th Sitting of the Committee of Plenipotentiary Representatives of ICSTI Member States, 6-7 November 2014, Moscow         </a:t>
            </a:r>
            <a:fld id="{9C546246-9A29-4268-B692-A91CA13BD420}" type="slidenum">
              <a:rPr lang="en-GB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16</a:t>
            </a:fld>
            <a:endParaRPr lang="en-GB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275856" y="116632"/>
            <a:ext cx="5698976" cy="364902"/>
          </a:xfrm>
        </p:spPr>
        <p:txBody>
          <a:bodyPr>
            <a:noAutofit/>
          </a:bodyPr>
          <a:lstStyle/>
          <a:p>
            <a:pPr algn="r" eaLnBrk="1" hangingPunct="1">
              <a:spcBef>
                <a:spcPct val="0"/>
              </a:spcBef>
              <a:defRPr/>
            </a:pPr>
            <a:r>
              <a:rPr lang="en-GB" sz="2000" kern="1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INIS road ahead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50825" y="1125538"/>
            <a:ext cx="8642350" cy="4912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0001" tIns="40000" rIns="80001" bIns="40000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rgbClr val="FFF5D5"/>
                </a:solidFill>
                <a:latin typeface="Calibri" panose="020F0502020204030204" pitchFamily="34" charset="0"/>
              </a:rPr>
              <a:t>Information/literature evaluation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  <a:latin typeface="Calibri" panose="020F0502020204030204" pitchFamily="34" charset="0"/>
              </a:rPr>
              <a:t>Strengthen the role and position of national INIS </a:t>
            </a:r>
            <a:r>
              <a:rPr lang="en-GB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centres; Improve tools &amp; methodologies</a:t>
            </a:r>
            <a:endParaRPr lang="en-GB" sz="8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685800" lvl="1">
              <a:buFont typeface="Arial" panose="020B0604020202020204" pitchFamily="34" charset="0"/>
              <a:buChar char="•"/>
            </a:pPr>
            <a:endParaRPr lang="en-GB" sz="8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rgbClr val="FFF5D5"/>
                </a:solidFill>
                <a:latin typeface="Calibri" panose="020F0502020204030204" pitchFamily="34" charset="0"/>
              </a:rPr>
              <a:t>Information acquisition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Alternative ways (direct DB access, harvesting); Alternative forms (data, video); Open sources ; Increase number of NCL; Finalize digitization of INIS microfiche collection</a:t>
            </a:r>
            <a:endParaRPr lang="en-GB" sz="8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685800" lvl="1">
              <a:buFont typeface="Arial" panose="020B0604020202020204" pitchFamily="34" charset="0"/>
              <a:buChar char="•"/>
            </a:pPr>
            <a:endParaRPr lang="en-GB" sz="8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rgbClr val="FFF5D5"/>
                </a:solidFill>
                <a:latin typeface="Calibri" panose="020F0502020204030204" pitchFamily="34" charset="0"/>
              </a:rPr>
              <a:t>Processing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  <a:latin typeface="Calibri" panose="020F0502020204030204" pitchFamily="34" charset="0"/>
              </a:rPr>
              <a:t>Simplified bibliographic metadata </a:t>
            </a:r>
            <a:r>
              <a:rPr lang="en-GB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set; Introduce </a:t>
            </a:r>
            <a:r>
              <a:rPr lang="en-GB" sz="14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FIBREonline</a:t>
            </a:r>
            <a:r>
              <a:rPr lang="en-GB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; Separate metadata creation and subject analysis; Introduce automatic indexing</a:t>
            </a:r>
          </a:p>
          <a:p>
            <a:pPr marL="400050" lvl="1" indent="0"/>
            <a:r>
              <a:rPr lang="en-GB" sz="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endParaRPr lang="en-GB" sz="8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rgbClr val="FFF5D5"/>
                </a:solidFill>
                <a:latin typeface="Calibri" panose="020F0502020204030204" pitchFamily="34" charset="0"/>
              </a:rPr>
              <a:t>Organization and repackaging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Leverage technology; Streamline systems; Offer new info-services </a:t>
            </a:r>
            <a:endParaRPr lang="en-GB" sz="8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685800" lvl="1">
              <a:buFont typeface="Arial" panose="020B0604020202020204" pitchFamily="34" charset="0"/>
              <a:buChar char="•"/>
            </a:pPr>
            <a:endParaRPr lang="en-GB" sz="8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rgbClr val="FFF5D5"/>
                </a:solidFill>
                <a:latin typeface="Calibri" panose="020F0502020204030204" pitchFamily="34" charset="0"/>
              </a:rPr>
              <a:t>Storage, protection and preservation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  <a:latin typeface="Calibri" panose="020F0502020204030204" pitchFamily="34" charset="0"/>
              </a:rPr>
              <a:t>Streamline </a:t>
            </a:r>
            <a:r>
              <a:rPr lang="en-GB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IT systems and applications; Use cloud computing; Emphasize preservation  </a:t>
            </a:r>
            <a:r>
              <a:rPr lang="en-GB" sz="1400" dirty="0">
                <a:solidFill>
                  <a:schemeClr val="bg1"/>
                </a:solidFill>
                <a:latin typeface="Calibri" panose="020F0502020204030204" pitchFamily="34" charset="0"/>
              </a:rPr>
              <a:t>aspect ; PDF/A long-term archival format</a:t>
            </a:r>
            <a:endParaRPr lang="en-GB" sz="8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685800" lvl="1">
              <a:buFont typeface="Arial" panose="020B0604020202020204" pitchFamily="34" charset="0"/>
              <a:buChar char="•"/>
            </a:pPr>
            <a:endParaRPr lang="en-GB" sz="8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rgbClr val="FFF5D5"/>
                </a:solidFill>
                <a:latin typeface="Calibri" panose="020F0502020204030204" pitchFamily="34" charset="0"/>
              </a:rPr>
              <a:t>Maintenance and updating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Follow new IT technologies; Change; Innovate</a:t>
            </a:r>
            <a:endParaRPr lang="en-GB" sz="8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685800" lvl="1">
              <a:buFont typeface="Arial" panose="020B0604020202020204" pitchFamily="34" charset="0"/>
              <a:buChar char="•"/>
            </a:pPr>
            <a:endParaRPr lang="en-GB" sz="8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rgbClr val="FFF5D5"/>
                </a:solidFill>
                <a:latin typeface="Calibri" panose="020F0502020204030204" pitchFamily="34" charset="0"/>
              </a:rPr>
              <a:t>Sharing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Cooperate with publically open discovery &amp; other systems;  INIS as open access repository; Go mobile;  Federated search; Social </a:t>
            </a:r>
            <a:r>
              <a:rPr lang="en-GB" sz="1400" dirty="0">
                <a:solidFill>
                  <a:schemeClr val="bg1"/>
                </a:solidFill>
                <a:latin typeface="Calibri" panose="020F0502020204030204" pitchFamily="34" charset="0"/>
              </a:rPr>
              <a:t>networking, bookmarking, </a:t>
            </a:r>
            <a:r>
              <a:rPr lang="en-GB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tagging; Social media ; Offer better reference service</a:t>
            </a:r>
            <a:endParaRPr lang="en-GB" altLang="en-US" sz="1400" i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66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65th Sitting of the Committee of Plenipotentiary Representatives of ICSTI Member States, 6-7 November 2014, Moscow         </a:t>
            </a:r>
            <a:fld id="{9C546246-9A29-4268-B692-A91CA13BD420}" type="slidenum">
              <a:rPr lang="en-GB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17</a:t>
            </a:fld>
            <a:endParaRPr lang="en-GB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987824" y="3356992"/>
            <a:ext cx="28797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altLang="en-US" sz="4000" b="1" dirty="0">
                <a:latin typeface="Comic Sans MS" pitchFamily="66" charset="0"/>
                <a:cs typeface="Times New Roman" pitchFamily="18" charset="0"/>
              </a:rPr>
              <a:t>Thank you!</a:t>
            </a:r>
          </a:p>
        </p:txBody>
      </p:sp>
      <p:sp>
        <p:nvSpPr>
          <p:cNvPr id="2" name="Rectangle 1"/>
          <p:cNvSpPr/>
          <p:nvPr/>
        </p:nvSpPr>
        <p:spPr>
          <a:xfrm>
            <a:off x="683568" y="1484784"/>
            <a:ext cx="77768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3600" dirty="0"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rlow Solid Italic" pitchFamily="82" charset="0"/>
              </a:rPr>
              <a:t>Nothing endures but change!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latin typeface="Harlow Solid Italic" pitchFamily="82" charset="0"/>
              </a:rPr>
              <a:t>Heraclitus (2500 years ago)</a:t>
            </a:r>
          </a:p>
        </p:txBody>
      </p:sp>
    </p:spTree>
    <p:extLst>
      <p:ext uri="{BB962C8B-B14F-4D97-AF65-F5344CB8AC3E}">
        <p14:creationId xmlns:p14="http://schemas.microsoft.com/office/powerpoint/2010/main" val="381392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8184" y="116632"/>
            <a:ext cx="2746648" cy="364902"/>
          </a:xfrm>
        </p:spPr>
        <p:txBody>
          <a:bodyPr>
            <a:noAutofit/>
          </a:bodyPr>
          <a:lstStyle/>
          <a:p>
            <a:pPr algn="r" eaLnBrk="1" hangingPunct="1">
              <a:spcBef>
                <a:spcPct val="0"/>
              </a:spcBef>
              <a:defRPr/>
            </a:pPr>
            <a:r>
              <a:rPr lang="en-GB" sz="2000" kern="1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Contents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2293" name="Text Box 4"/>
          <p:cNvSpPr txBox="1">
            <a:spLocks noChangeArrowheads="1"/>
          </p:cNvSpPr>
          <p:nvPr/>
        </p:nvSpPr>
        <p:spPr bwMode="auto">
          <a:xfrm>
            <a:off x="899592" y="1268760"/>
            <a:ext cx="5587748" cy="3877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457200" lvl="0" indent="-457200"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Calibri" panose="020F0502020204030204" pitchFamily="34" charset="0"/>
              </a:rPr>
              <a:t>IAEA </a:t>
            </a:r>
            <a:r>
              <a:rPr lang="en-US" sz="2000" dirty="0">
                <a:latin typeface="Calibri" panose="020F0502020204030204" pitchFamily="34" charset="0"/>
              </a:rPr>
              <a:t>and </a:t>
            </a:r>
            <a:r>
              <a:rPr lang="en-US" sz="2000" dirty="0" smtClean="0">
                <a:latin typeface="Calibri" panose="020F0502020204030204" pitchFamily="34" charset="0"/>
              </a:rPr>
              <a:t>the Nuclear </a:t>
            </a:r>
            <a:r>
              <a:rPr lang="en-US" sz="2000" dirty="0">
                <a:latin typeface="Calibri" panose="020F0502020204030204" pitchFamily="34" charset="0"/>
              </a:rPr>
              <a:t>Information Section (NIS</a:t>
            </a:r>
            <a:r>
              <a:rPr lang="en-US" sz="2000" dirty="0" smtClean="0">
                <a:latin typeface="Calibri" panose="020F0502020204030204" pitchFamily="34" charset="0"/>
              </a:rPr>
              <a:t>)</a:t>
            </a:r>
          </a:p>
          <a:p>
            <a:pPr marL="457200" lvl="0" indent="-457200">
              <a:buFont typeface="Wingdings" panose="05000000000000000000" pitchFamily="2" charset="2"/>
              <a:buChar char="§"/>
            </a:pPr>
            <a:endParaRPr lang="en-GB" sz="2000" dirty="0">
              <a:latin typeface="Calibri" panose="020F0502020204030204" pitchFamily="34" charset="0"/>
            </a:endParaRPr>
          </a:p>
          <a:p>
            <a:pPr marL="457200" lvl="0" indent="-457200">
              <a:buFont typeface="Wingdings" panose="05000000000000000000" pitchFamily="2" charset="2"/>
              <a:buChar char="§"/>
            </a:pPr>
            <a:r>
              <a:rPr lang="en-US" sz="2000" dirty="0">
                <a:latin typeface="Calibri" panose="020F0502020204030204" pitchFamily="34" charset="0"/>
              </a:rPr>
              <a:t>International Nuclear Information System (INIS)</a:t>
            </a:r>
            <a:endParaRPr lang="en-GB" sz="2000" dirty="0">
              <a:latin typeface="Calibri" panose="020F050202020403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Calibri" panose="020F0502020204030204" pitchFamily="34" charset="0"/>
              </a:rPr>
              <a:t>Information collection</a:t>
            </a:r>
            <a:endParaRPr lang="en-GB" sz="1800" dirty="0">
              <a:latin typeface="Calibri" panose="020F050202020403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</a:rPr>
              <a:t>Information preservation</a:t>
            </a:r>
            <a:endParaRPr lang="en-GB" sz="1800" dirty="0">
              <a:latin typeface="Calibri" panose="020F050202020403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Calibri" panose="020F0502020204030204" pitchFamily="34" charset="0"/>
              </a:rPr>
              <a:t>Information sharing</a:t>
            </a:r>
            <a:endParaRPr lang="en-GB" sz="1800" dirty="0">
              <a:latin typeface="Calibri" panose="020F0502020204030204" pitchFamily="34" charset="0"/>
            </a:endParaRPr>
          </a:p>
          <a:p>
            <a:pPr marL="457200" lvl="0" indent="-457200">
              <a:buFont typeface="Wingdings" panose="05000000000000000000" pitchFamily="2" charset="2"/>
              <a:buChar char="§"/>
            </a:pPr>
            <a:endParaRPr lang="en-US" sz="2000" dirty="0" smtClean="0">
              <a:latin typeface="Calibri" panose="020F0502020204030204" pitchFamily="34" charset="0"/>
            </a:endParaRPr>
          </a:p>
          <a:p>
            <a:pPr marL="457200" lvl="0" indent="-457200"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Calibri" panose="020F0502020204030204" pitchFamily="34" charset="0"/>
              </a:rPr>
              <a:t>Impact </a:t>
            </a:r>
            <a:r>
              <a:rPr lang="en-US" sz="2000" dirty="0">
                <a:latin typeface="Calibri" panose="020F0502020204030204" pitchFamily="34" charset="0"/>
              </a:rPr>
              <a:t>of </a:t>
            </a:r>
            <a:r>
              <a:rPr lang="en-US" sz="2000" dirty="0" smtClean="0">
                <a:latin typeface="Calibri" panose="020F0502020204030204" pitchFamily="34" charset="0"/>
              </a:rPr>
              <a:t>current trends </a:t>
            </a:r>
            <a:r>
              <a:rPr lang="en-US" sz="2000" dirty="0">
                <a:latin typeface="Calibri" panose="020F0502020204030204" pitchFamily="34" charset="0"/>
              </a:rPr>
              <a:t>on </a:t>
            </a:r>
            <a:r>
              <a:rPr lang="en-US" sz="2000" dirty="0" smtClean="0">
                <a:latin typeface="Calibri" panose="020F0502020204030204" pitchFamily="34" charset="0"/>
              </a:rPr>
              <a:t>INIS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</a:rPr>
              <a:t>Social trends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</a:rPr>
              <a:t>Technological </a:t>
            </a:r>
            <a:r>
              <a:rPr lang="en-US" sz="1800" dirty="0" smtClean="0">
                <a:latin typeface="Calibri" panose="020F0502020204030204" pitchFamily="34" charset="0"/>
              </a:rPr>
              <a:t>trends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</a:rPr>
              <a:t>INIS relevant </a:t>
            </a:r>
            <a:r>
              <a:rPr lang="en-US" sz="1800" dirty="0" smtClean="0">
                <a:latin typeface="Calibri" panose="020F0502020204030204" pitchFamily="34" charset="0"/>
              </a:rPr>
              <a:t>trends</a:t>
            </a:r>
          </a:p>
          <a:p>
            <a:pPr marL="457200" lvl="0" indent="-457200">
              <a:buFont typeface="Wingdings" panose="05000000000000000000" pitchFamily="2" charset="2"/>
              <a:buChar char="§"/>
            </a:pPr>
            <a:endParaRPr lang="en-US" sz="2000" dirty="0" smtClean="0">
              <a:latin typeface="Calibri" panose="020F0502020204030204" pitchFamily="34" charset="0"/>
            </a:endParaRPr>
          </a:p>
          <a:p>
            <a:pPr marL="457200" lvl="0" indent="-457200">
              <a:buFont typeface="Wingdings" panose="05000000000000000000" pitchFamily="2" charset="2"/>
              <a:buChar char="§"/>
            </a:pPr>
            <a:r>
              <a:rPr lang="en-US" sz="1800" dirty="0" smtClean="0">
                <a:latin typeface="Calibri" panose="020F0502020204030204" pitchFamily="34" charset="0"/>
              </a:rPr>
              <a:t>INIS road ahead</a:t>
            </a:r>
            <a:endParaRPr lang="en-US" sz="1800" dirty="0">
              <a:latin typeface="Calibri" panose="020F0502020204030204" pitchFamily="34" charset="0"/>
            </a:endParaRP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65th Sitting of the Committee of Plenipotentiary Representatives of ICSTI Member States, 6-7 November 2014, Moscow         </a:t>
            </a:r>
            <a:fld id="{9C546246-9A29-4268-B692-A91CA13BD420}" type="slidenum">
              <a:rPr lang="en-GB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2</a:t>
            </a:fld>
            <a:endParaRPr lang="en-GB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39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65th Sitting of the Committee of Plenipotentiary Representatives of ICSTI Member States, 6-7 November 2014, Moscow         </a:t>
            </a:r>
            <a:fld id="{9C546246-9A29-4268-B692-A91CA13BD420}" type="slidenum">
              <a:rPr lang="en-GB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3</a:t>
            </a:fld>
            <a:endParaRPr lang="en-GB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0" y="116632"/>
            <a:ext cx="4402832" cy="364902"/>
          </a:xfrm>
        </p:spPr>
        <p:txBody>
          <a:bodyPr>
            <a:noAutofit/>
          </a:bodyPr>
          <a:lstStyle/>
          <a:p>
            <a:pPr algn="r">
              <a:defRPr/>
            </a:pPr>
            <a:r>
              <a:rPr lang="en-GB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</a:rPr>
              <a:t>INIS </a:t>
            </a:r>
            <a:r>
              <a:rPr lang="en-GB" sz="2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</a:rPr>
              <a:t>Collection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06378"/>
            <a:ext cx="4181475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36046" y="837413"/>
            <a:ext cx="34493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>
                <a:latin typeface="Cambria" panose="02040503050406030204" pitchFamily="18" charset="0"/>
              </a:rPr>
              <a:t>Bibliographic records by literature type</a:t>
            </a:r>
            <a:endParaRPr lang="en-GB" sz="1400" b="1" dirty="0">
              <a:latin typeface="Cambria" panose="0204050305040603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04048" y="1844824"/>
            <a:ext cx="35993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>
                <a:latin typeface="Cambria" panose="02040503050406030204" pitchFamily="18" charset="0"/>
              </a:rPr>
              <a:t>Bibliographic records by subject category</a:t>
            </a:r>
            <a:endParaRPr lang="en-GB" sz="1400" b="1" dirty="0">
              <a:latin typeface="Cambria" panose="020405030504060302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6046" y="4437112"/>
            <a:ext cx="35707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latin typeface="Cambria" panose="02040503050406030204" pitchFamily="18" charset="0"/>
              </a:rPr>
              <a:t>Conventional literature                  71%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200" dirty="0" smtClean="0">
                <a:latin typeface="Cambria" panose="02040503050406030204" pitchFamily="18" charset="0"/>
              </a:rPr>
              <a:t>Journal articles 61%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200" dirty="0" smtClean="0">
                <a:latin typeface="Cambria" panose="02040503050406030204" pitchFamily="18" charset="0"/>
              </a:rPr>
              <a:t>Books 10%</a:t>
            </a:r>
          </a:p>
          <a:p>
            <a:r>
              <a:rPr lang="en-GB" sz="1200" b="1" dirty="0" smtClean="0">
                <a:latin typeface="Cambria" panose="02040503050406030204" pitchFamily="18" charset="0"/>
              </a:rPr>
              <a:t>Non-conventional Literature       29%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200" dirty="0" smtClean="0">
                <a:latin typeface="Cambria" panose="02040503050406030204" pitchFamily="18" charset="0"/>
              </a:rPr>
              <a:t>Reports 17%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200" dirty="0" smtClean="0">
                <a:latin typeface="Cambria" panose="02040503050406030204" pitchFamily="18" charset="0"/>
              </a:rPr>
              <a:t>Miscellaneous 11%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200" dirty="0" smtClean="0">
                <a:latin typeface="Cambria" panose="02040503050406030204" pitchFamily="18" charset="0"/>
              </a:rPr>
              <a:t>Patents 1%</a:t>
            </a:r>
            <a:endParaRPr lang="en-GB" sz="1200" dirty="0">
              <a:latin typeface="Cambria" panose="02040503050406030204" pitchFamily="18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454" y="2276872"/>
            <a:ext cx="4628718" cy="413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425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65th Sitting of the Committee of Plenipotentiary Representatives of ICSTI Member States, 6-7 November 2014, Moscow         </a:t>
            </a:r>
            <a:fld id="{9C546246-9A29-4268-B692-A91CA13BD420}" type="slidenum">
              <a:rPr lang="en-GB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4</a:t>
            </a:fld>
            <a:endParaRPr lang="en-GB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1268760"/>
            <a:ext cx="8784976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en-GB" dirty="0" smtClean="0">
                <a:solidFill>
                  <a:srgbClr val="FFFFCC"/>
                </a:solidFill>
                <a:latin typeface="Cambria" pitchFamily="18" charset="0"/>
              </a:rPr>
              <a:t>International Atomic Energy Agency (IAEA)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GB" sz="1400" dirty="0" smtClean="0">
                <a:latin typeface="Cambria" pitchFamily="18" charset="0"/>
              </a:rPr>
              <a:t>The world's leading Agency for cooperation in the nuclear field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GB" sz="1400" dirty="0" smtClean="0">
                <a:latin typeface="Cambria" pitchFamily="18" charset="0"/>
              </a:rPr>
              <a:t>Created in 1957 as part of the United Nations family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GB" sz="1400" dirty="0" smtClean="0">
                <a:latin typeface="Cambria" pitchFamily="18" charset="0"/>
              </a:rPr>
              <a:t>The IAEA works with its 159 Member States and multiple </a:t>
            </a:r>
          </a:p>
          <a:p>
            <a:pPr lvl="1"/>
            <a:r>
              <a:rPr lang="en-GB" sz="1400" dirty="0" smtClean="0">
                <a:latin typeface="Cambria" pitchFamily="18" charset="0"/>
              </a:rPr>
              <a:t>	partners worldwide to promote safe, secure and </a:t>
            </a:r>
          </a:p>
          <a:p>
            <a:pPr lvl="1"/>
            <a:r>
              <a:rPr lang="en-GB" sz="1400" dirty="0">
                <a:latin typeface="Cambria" pitchFamily="18" charset="0"/>
              </a:rPr>
              <a:t>	</a:t>
            </a:r>
            <a:r>
              <a:rPr lang="en-GB" sz="1400" dirty="0" smtClean="0">
                <a:latin typeface="Cambria" pitchFamily="18" charset="0"/>
              </a:rPr>
              <a:t>peaceful uses of nuclear technologies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GB" sz="1400" dirty="0" smtClean="0">
                <a:effectLst/>
                <a:latin typeface="Cambria" pitchFamily="18" charset="0"/>
              </a:rPr>
              <a:t>The IAEA Secretariat is based in Vienna, Austria, with 2300</a:t>
            </a:r>
          </a:p>
          <a:p>
            <a:pPr lvl="1"/>
            <a:r>
              <a:rPr lang="en-GB" sz="1400" dirty="0">
                <a:latin typeface="Cambria" pitchFamily="18" charset="0"/>
              </a:rPr>
              <a:t>	</a:t>
            </a:r>
            <a:r>
              <a:rPr lang="en-GB" sz="1400" dirty="0" smtClean="0">
                <a:effectLst/>
                <a:latin typeface="Cambria" pitchFamily="18" charset="0"/>
              </a:rPr>
              <a:t>multi-disciplinary professional and support staff from more than 100 countries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en-GB" sz="1400" dirty="0">
              <a:latin typeface="Cambria" pitchFamily="18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en-GB" dirty="0" smtClean="0">
                <a:solidFill>
                  <a:srgbClr val="FFFFCC"/>
                </a:solidFill>
                <a:latin typeface="Cambria" pitchFamily="18" charset="0"/>
              </a:rPr>
              <a:t>Nuclear Information Section (NIS)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GB" sz="1400" dirty="0" smtClean="0">
                <a:latin typeface="Cambria" pitchFamily="18" charset="0"/>
              </a:rPr>
              <a:t>Consists of  the </a:t>
            </a:r>
            <a:r>
              <a:rPr lang="en-GB" sz="1400" i="1" dirty="0" smtClean="0">
                <a:solidFill>
                  <a:srgbClr val="FFFFCC"/>
                </a:solidFill>
                <a:latin typeface="Cambria" pitchFamily="18" charset="0"/>
              </a:rPr>
              <a:t>International </a:t>
            </a:r>
            <a:r>
              <a:rPr lang="en-GB" sz="1400" i="1" dirty="0">
                <a:solidFill>
                  <a:srgbClr val="FFFFCC"/>
                </a:solidFill>
                <a:latin typeface="Cambria" pitchFamily="18" charset="0"/>
              </a:rPr>
              <a:t>Nuclear Information System (INIS</a:t>
            </a:r>
            <a:r>
              <a:rPr lang="en-GB" sz="1400" i="1" dirty="0" smtClean="0">
                <a:solidFill>
                  <a:srgbClr val="FFFFCC"/>
                </a:solidFill>
                <a:latin typeface="Cambria" pitchFamily="18" charset="0"/>
              </a:rPr>
              <a:t>)</a:t>
            </a:r>
            <a:r>
              <a:rPr lang="en-GB" sz="1400" dirty="0" smtClean="0">
                <a:latin typeface="Cambria" pitchFamily="18" charset="0"/>
              </a:rPr>
              <a:t>, the </a:t>
            </a:r>
            <a:r>
              <a:rPr lang="en-GB" sz="1400" i="1" dirty="0">
                <a:solidFill>
                  <a:srgbClr val="FFFFCC"/>
                </a:solidFill>
                <a:latin typeface="Cambria" pitchFamily="18" charset="0"/>
              </a:rPr>
              <a:t>IAEA </a:t>
            </a:r>
            <a:r>
              <a:rPr lang="en-GB" sz="1400" i="1" dirty="0" smtClean="0">
                <a:solidFill>
                  <a:srgbClr val="FFFFCC"/>
                </a:solidFill>
                <a:latin typeface="Cambria" pitchFamily="18" charset="0"/>
              </a:rPr>
              <a:t>Library,</a:t>
            </a:r>
            <a:r>
              <a:rPr lang="en-GB" sz="1400" dirty="0" smtClean="0">
                <a:latin typeface="Cambria" pitchFamily="18" charset="0"/>
              </a:rPr>
              <a:t> </a:t>
            </a:r>
          </a:p>
          <a:p>
            <a:pPr lvl="1"/>
            <a:r>
              <a:rPr lang="en-GB" sz="1400" dirty="0">
                <a:latin typeface="Cambria" pitchFamily="18" charset="0"/>
              </a:rPr>
              <a:t> </a:t>
            </a:r>
            <a:r>
              <a:rPr lang="en-GB" sz="1400" dirty="0" smtClean="0">
                <a:latin typeface="Cambria" pitchFamily="18" charset="0"/>
              </a:rPr>
              <a:t>  	and the </a:t>
            </a:r>
            <a:r>
              <a:rPr lang="en-GB" sz="1400" i="1" dirty="0" smtClean="0">
                <a:solidFill>
                  <a:srgbClr val="FFFFCC"/>
                </a:solidFill>
                <a:latin typeface="Cambria" pitchFamily="18" charset="0"/>
              </a:rPr>
              <a:t>System Development and Support Group (SDSG)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GB" sz="1400" dirty="0" smtClean="0">
                <a:latin typeface="Cambria" pitchFamily="18" charset="0"/>
              </a:rPr>
              <a:t>The </a:t>
            </a:r>
            <a:r>
              <a:rPr lang="en-GB" sz="1400" dirty="0">
                <a:latin typeface="Cambria" pitchFamily="18" charset="0"/>
              </a:rPr>
              <a:t>objectives </a:t>
            </a:r>
            <a:r>
              <a:rPr lang="en-GB" sz="1400" dirty="0" smtClean="0">
                <a:latin typeface="Cambria" pitchFamily="18" charset="0"/>
              </a:rPr>
              <a:t>are to: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GB" sz="1400" dirty="0" smtClean="0">
                <a:latin typeface="Cambria" pitchFamily="18" charset="0"/>
              </a:rPr>
              <a:t>foster </a:t>
            </a:r>
            <a:r>
              <a:rPr lang="en-GB" sz="1400" dirty="0">
                <a:latin typeface="Cambria" pitchFamily="18" charset="0"/>
              </a:rPr>
              <a:t>the exchange of scientific and technical information </a:t>
            </a:r>
            <a:r>
              <a:rPr lang="en-GB" sz="1400" dirty="0" smtClean="0">
                <a:latin typeface="Cambria" pitchFamily="18" charset="0"/>
              </a:rPr>
              <a:t>on the peaceful </a:t>
            </a:r>
            <a:r>
              <a:rPr lang="en-GB" sz="1400" dirty="0">
                <a:latin typeface="Cambria" pitchFamily="18" charset="0"/>
              </a:rPr>
              <a:t>use of nuclear science and </a:t>
            </a:r>
            <a:r>
              <a:rPr lang="en-GB" sz="1400" dirty="0" smtClean="0">
                <a:latin typeface="Cambria" pitchFamily="18" charset="0"/>
              </a:rPr>
              <a:t>technology (collect, process, preserve and disseminate)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GB" sz="1400" dirty="0" smtClean="0">
                <a:latin typeface="Cambria" pitchFamily="18" charset="0"/>
              </a:rPr>
              <a:t>increase </a:t>
            </a:r>
            <a:r>
              <a:rPr lang="en-GB" sz="1400" dirty="0">
                <a:latin typeface="Cambria" pitchFamily="18" charset="0"/>
              </a:rPr>
              <a:t>awareness in Member States of the importance of maintaining efficient and effective systems for managing </a:t>
            </a:r>
            <a:r>
              <a:rPr lang="en-GB" sz="1400" dirty="0" smtClean="0">
                <a:latin typeface="Cambria" pitchFamily="18" charset="0"/>
              </a:rPr>
              <a:t>nuclear information resources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GB" sz="1400" dirty="0" smtClean="0">
                <a:latin typeface="Cambria" pitchFamily="18" charset="0"/>
              </a:rPr>
              <a:t>assist with capacity building and training 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GB" sz="1400" dirty="0" smtClean="0">
                <a:latin typeface="Cambria" pitchFamily="18" charset="0"/>
              </a:rPr>
              <a:t>provide </a:t>
            </a:r>
            <a:r>
              <a:rPr lang="en-GB" sz="1400" dirty="0">
                <a:latin typeface="Cambria" pitchFamily="18" charset="0"/>
              </a:rPr>
              <a:t>information services and support to </a:t>
            </a:r>
            <a:r>
              <a:rPr lang="en-GB" sz="1400" dirty="0" smtClean="0">
                <a:latin typeface="Cambria" pitchFamily="18" charset="0"/>
              </a:rPr>
              <a:t>Member States &amp; the IAEA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5226" y="1412776"/>
            <a:ext cx="2592288" cy="118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780" y="5085184"/>
            <a:ext cx="17907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283968" y="116632"/>
            <a:ext cx="4690864" cy="364902"/>
          </a:xfrm>
        </p:spPr>
        <p:txBody>
          <a:bodyPr>
            <a:noAutofit/>
          </a:bodyPr>
          <a:lstStyle/>
          <a:p>
            <a:pPr algn="r" eaLnBrk="1" hangingPunct="1">
              <a:spcBef>
                <a:spcPct val="0"/>
              </a:spcBef>
              <a:defRPr/>
            </a:pPr>
            <a:r>
              <a:rPr lang="en-GB" sz="2000" kern="1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IAEA and Nuclear Information Section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958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65th Sitting of the Committee of Plenipotentiary Representatives of ICSTI Member States, 6-7 November 2014, Moscow         </a:t>
            </a:r>
            <a:fld id="{9C546246-9A29-4268-B692-A91CA13BD420}" type="slidenum">
              <a:rPr lang="en-GB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5</a:t>
            </a:fld>
            <a:endParaRPr lang="en-GB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1268760"/>
            <a:ext cx="7992888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400" dirty="0" smtClean="0">
                <a:solidFill>
                  <a:srgbClr val="FFFFCC"/>
                </a:solidFill>
                <a:latin typeface="Cambria" panose="02040503050406030204" pitchFamily="18" charset="0"/>
              </a:rPr>
              <a:t>International Nuclear Information System (INIS) 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en-GB" sz="1600" i="1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One of the world's largest custodians of non-conventional published literature in the field of nuclear science and technology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en-GB" sz="1600" i="1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Established as part of the IAEA in 1970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GB" sz="1600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Operates </a:t>
            </a:r>
            <a:r>
              <a:rPr lang="en-GB" sz="1600" dirty="0">
                <a:solidFill>
                  <a:srgbClr val="EAEAEA"/>
                </a:solidFill>
                <a:latin typeface="Cambria" panose="02040503050406030204" pitchFamily="18" charset="0"/>
              </a:rPr>
              <a:t>under </a:t>
            </a: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special </a:t>
            </a:r>
            <a:r>
              <a:rPr lang="en-GB" sz="1600" dirty="0">
                <a:solidFill>
                  <a:srgbClr val="EAEAEA"/>
                </a:solidFill>
                <a:latin typeface="Cambria" panose="02040503050406030204" pitchFamily="18" charset="0"/>
              </a:rPr>
              <a:t>membership </a:t>
            </a: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arrangements </a:t>
            </a:r>
            <a:r>
              <a:rPr lang="en-GB" sz="1600" dirty="0">
                <a:solidFill>
                  <a:srgbClr val="EAEAEA"/>
                </a:solidFill>
                <a:latin typeface="Cambria" panose="02040503050406030204" pitchFamily="18" charset="0"/>
              </a:rPr>
              <a:t>that </a:t>
            </a: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set </a:t>
            </a:r>
            <a:r>
              <a:rPr lang="en-GB" sz="1600" dirty="0">
                <a:solidFill>
                  <a:srgbClr val="EAEAEA"/>
                </a:solidFill>
                <a:latin typeface="Cambria" panose="02040503050406030204" pitchFamily="18" charset="0"/>
              </a:rPr>
              <a:t>specific duties and </a:t>
            </a: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privileges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GB" sz="1600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Membership: 129 </a:t>
            </a:r>
            <a:r>
              <a:rPr lang="en-GB" sz="1600" dirty="0">
                <a:solidFill>
                  <a:srgbClr val="EAEAEA"/>
                </a:solidFill>
                <a:latin typeface="Cambria" panose="02040503050406030204" pitchFamily="18" charset="0"/>
              </a:rPr>
              <a:t>countries and 24 international </a:t>
            </a: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organizations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GB" sz="1600" dirty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Collaborative effort – decentralized input, centralized storage and dissemination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GB" sz="1600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228184" y="116632"/>
            <a:ext cx="2746648" cy="364902"/>
          </a:xfrm>
        </p:spPr>
        <p:txBody>
          <a:bodyPr>
            <a:noAutofit/>
          </a:bodyPr>
          <a:lstStyle/>
          <a:p>
            <a:pPr algn="r" eaLnBrk="1" hangingPunct="1">
              <a:spcBef>
                <a:spcPct val="0"/>
              </a:spcBef>
              <a:defRPr/>
            </a:pPr>
            <a:r>
              <a:rPr lang="en-GB" sz="2000" kern="1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INIS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08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65th Sitting of the Committee of Plenipotentiary Representatives of ICSTI Member States, 6-7 November 2014, Moscow         </a:t>
            </a:r>
            <a:fld id="{9C546246-9A29-4268-B692-A91CA13BD420}" type="slidenum">
              <a:rPr lang="en-GB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6</a:t>
            </a:fld>
            <a:endParaRPr lang="en-GB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9874" y="980728"/>
            <a:ext cx="799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en-GB" b="1" dirty="0" smtClean="0">
                <a:solidFill>
                  <a:srgbClr val="FFFFCC"/>
                </a:solidFill>
                <a:latin typeface="Cambria" panose="02040503050406030204" pitchFamily="18" charset="0"/>
              </a:rPr>
              <a:t>INIS membership</a:t>
            </a:r>
            <a:endParaRPr lang="en-GB" b="1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0" y="116632"/>
            <a:ext cx="4402832" cy="364902"/>
          </a:xfrm>
        </p:spPr>
        <p:txBody>
          <a:bodyPr>
            <a:noAutofit/>
          </a:bodyPr>
          <a:lstStyle/>
          <a:p>
            <a:pPr algn="r" eaLnBrk="1" hangingPunct="1">
              <a:spcBef>
                <a:spcPct val="0"/>
              </a:spcBef>
              <a:defRPr/>
            </a:pPr>
            <a:r>
              <a:rPr lang="en-GB" sz="2000" kern="1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INIS membership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56792"/>
            <a:ext cx="7807923" cy="3632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87624" y="5445224"/>
            <a:ext cx="68554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Calibri" panose="020F0502020204030204" pitchFamily="34" charset="0"/>
              </a:rPr>
              <a:t>Current INIS Members: 153 (</a:t>
            </a:r>
            <a:r>
              <a:rPr lang="en-GB" sz="1600" dirty="0" smtClean="0">
                <a:latin typeface="Calibri" panose="020F0502020204030204" pitchFamily="34" charset="0"/>
              </a:rPr>
              <a:t>129 </a:t>
            </a:r>
            <a:r>
              <a:rPr lang="en-GB" sz="1600" dirty="0">
                <a:latin typeface="Calibri" panose="020F0502020204030204" pitchFamily="34" charset="0"/>
              </a:rPr>
              <a:t>countries and 24 international </a:t>
            </a:r>
            <a:r>
              <a:rPr lang="en-GB" sz="1600" dirty="0" smtClean="0">
                <a:latin typeface="Calibri" panose="020F0502020204030204" pitchFamily="34" charset="0"/>
              </a:rPr>
              <a:t>organizations)</a:t>
            </a:r>
          </a:p>
          <a:p>
            <a:r>
              <a:rPr lang="en-GB" sz="1600" dirty="0">
                <a:latin typeface="Calibri" panose="020F0502020204030204" pitchFamily="34" charset="0"/>
              </a:rPr>
              <a:t>Afghanistan joined INIS in 2014</a:t>
            </a:r>
          </a:p>
          <a:p>
            <a:r>
              <a:rPr lang="en-GB" sz="1600" dirty="0" smtClean="0">
                <a:latin typeface="Calibri" panose="020F0502020204030204" pitchFamily="34" charset="0"/>
              </a:rPr>
              <a:t>IAEA Members: </a:t>
            </a:r>
            <a:r>
              <a:rPr lang="en-GB" sz="1600" dirty="0">
                <a:latin typeface="Calibri" panose="020F0502020204030204" pitchFamily="34" charset="0"/>
              </a:rPr>
              <a:t>162 (as of February 2014)</a:t>
            </a:r>
            <a:r>
              <a:rPr lang="en-GB" sz="1600" dirty="0" smtClean="0">
                <a:latin typeface="Calibri" panose="020F0502020204030204" pitchFamily="34" charset="0"/>
              </a:rPr>
              <a:t> </a:t>
            </a:r>
            <a:endParaRPr lang="en-GB" sz="16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814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65th Sitting of the Committee of Plenipotentiary Representatives of ICSTI Member States, 6-7 November 2014, Moscow         </a:t>
            </a:r>
            <a:fld id="{9C546246-9A29-4268-B692-A91CA13BD420}" type="slidenum">
              <a:rPr lang="en-GB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7</a:t>
            </a:fld>
            <a:endParaRPr lang="en-GB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1268760"/>
            <a:ext cx="799288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en-GB" b="1" dirty="0" smtClean="0">
                <a:solidFill>
                  <a:srgbClr val="FFFFCC"/>
                </a:solidFill>
                <a:latin typeface="Cambria" panose="02040503050406030204" pitchFamily="18" charset="0"/>
              </a:rPr>
              <a:t>The role of INIS 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n-GB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FFFFCC"/>
                </a:solidFill>
                <a:latin typeface="Cambria" panose="02040503050406030204" pitchFamily="18" charset="0"/>
              </a:rPr>
              <a:t>Information collection</a:t>
            </a:r>
          </a:p>
          <a:p>
            <a:pPr marL="1657350" lvl="3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4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collect </a:t>
            </a:r>
            <a:r>
              <a:rPr lang="en-GB" sz="1400" dirty="0">
                <a:solidFill>
                  <a:srgbClr val="EAEAEA"/>
                </a:solidFill>
                <a:latin typeface="Cambria" panose="02040503050406030204" pitchFamily="18" charset="0"/>
              </a:rPr>
              <a:t>and process bibliographic metadata and </a:t>
            </a:r>
            <a:r>
              <a:rPr lang="en-GB" sz="14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full texts </a:t>
            </a:r>
            <a:r>
              <a:rPr lang="en-GB" sz="1400" dirty="0">
                <a:solidFill>
                  <a:srgbClr val="EAEAEA"/>
                </a:solidFill>
                <a:latin typeface="Cambria" panose="02040503050406030204" pitchFamily="18" charset="0"/>
              </a:rPr>
              <a:t>of nuclear literature published in IAEA Member </a:t>
            </a:r>
            <a:r>
              <a:rPr lang="en-GB" sz="14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States</a:t>
            </a: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n-GB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FFFFCC"/>
                </a:solidFill>
                <a:latin typeface="Cambria" panose="02040503050406030204" pitchFamily="18" charset="0"/>
              </a:rPr>
              <a:t>Information preservation</a:t>
            </a:r>
          </a:p>
          <a:p>
            <a:pPr marL="1657350" lvl="3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4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electronically </a:t>
            </a:r>
            <a:r>
              <a:rPr lang="en-GB" sz="1400" dirty="0">
                <a:solidFill>
                  <a:srgbClr val="EAEAEA"/>
                </a:solidFill>
                <a:latin typeface="Cambria" panose="02040503050406030204" pitchFamily="18" charset="0"/>
              </a:rPr>
              <a:t>preserve non-conventional or 'grey' </a:t>
            </a:r>
            <a:r>
              <a:rPr lang="en-GB" sz="14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literature, such as IAEA </a:t>
            </a:r>
            <a:r>
              <a:rPr lang="en-GB" sz="1400" dirty="0">
                <a:solidFill>
                  <a:srgbClr val="EAEAEA"/>
                </a:solidFill>
                <a:latin typeface="Cambria" panose="02040503050406030204" pitchFamily="18" charset="0"/>
              </a:rPr>
              <a:t>documents, policy </a:t>
            </a:r>
            <a:r>
              <a:rPr lang="en-GB" sz="14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 &amp; technical reports, other full-text </a:t>
            </a:r>
            <a:r>
              <a:rPr lang="en-GB" sz="1400" dirty="0">
                <a:solidFill>
                  <a:srgbClr val="EAEAEA"/>
                </a:solidFill>
                <a:latin typeface="Cambria" panose="02040503050406030204" pitchFamily="18" charset="0"/>
              </a:rPr>
              <a:t>publications from Member </a:t>
            </a:r>
            <a:r>
              <a:rPr lang="en-GB" sz="14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States &amp; international organizations</a:t>
            </a: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n-GB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FFFFCC"/>
                </a:solidFill>
                <a:latin typeface="Cambria" panose="02040503050406030204" pitchFamily="18" charset="0"/>
              </a:rPr>
              <a:t>Information sharing</a:t>
            </a:r>
          </a:p>
          <a:p>
            <a:pPr marL="1657350" lvl="3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4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make the INIS Collection freely accessible </a:t>
            </a:r>
            <a:r>
              <a:rPr lang="en-GB" sz="1400" dirty="0">
                <a:solidFill>
                  <a:srgbClr val="EAEAEA"/>
                </a:solidFill>
                <a:latin typeface="Cambria" panose="02040503050406030204" pitchFamily="18" charset="0"/>
              </a:rPr>
              <a:t>to all Internet </a:t>
            </a:r>
            <a:r>
              <a:rPr lang="en-GB" sz="14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users around the world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228184" y="116632"/>
            <a:ext cx="2746648" cy="364902"/>
          </a:xfrm>
        </p:spPr>
        <p:txBody>
          <a:bodyPr>
            <a:noAutofit/>
          </a:bodyPr>
          <a:lstStyle/>
          <a:p>
            <a:pPr algn="r" eaLnBrk="1" hangingPunct="1">
              <a:spcBef>
                <a:spcPct val="0"/>
              </a:spcBef>
              <a:defRPr/>
            </a:pPr>
            <a:r>
              <a:rPr lang="en-GB" sz="2000" kern="1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INIS role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533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65th Sitting of the Committee of Plenipotentiary Representatives of ICSTI Member States, 6-7 November 2014, Moscow         </a:t>
            </a:r>
            <a:fld id="{9C546246-9A29-4268-B692-A91CA13BD420}" type="slidenum">
              <a:rPr lang="en-GB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8</a:t>
            </a:fld>
            <a:endParaRPr lang="en-GB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75656" y="980728"/>
            <a:ext cx="5400600" cy="1231106"/>
          </a:xfrm>
          <a:prstGeom prst="rect">
            <a:avLst/>
          </a:prstGeom>
          <a:noFill/>
          <a:ln>
            <a:solidFill>
              <a:srgbClr val="DDDDDD"/>
            </a:solidFill>
          </a:ln>
        </p:spPr>
        <p:txBody>
          <a:bodyPr wrap="square" rtlCol="0"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en-GB" b="1" dirty="0" smtClean="0">
                <a:solidFill>
                  <a:srgbClr val="FFFFCC"/>
                </a:solidFill>
                <a:latin typeface="Cambria" panose="02040503050406030204" pitchFamily="18" charset="0"/>
              </a:rPr>
              <a:t>INIS Collection</a:t>
            </a: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400" dirty="0" smtClean="0">
                <a:solidFill>
                  <a:srgbClr val="FFFFCC"/>
                </a:solidFill>
                <a:latin typeface="Cambria" panose="02040503050406030204" pitchFamily="18" charset="0"/>
              </a:rPr>
              <a:t>1 November 2014</a:t>
            </a:r>
          </a:p>
          <a:p>
            <a:pPr marL="1657350" lvl="3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4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3,720,511 </a:t>
            </a:r>
            <a:r>
              <a:rPr lang="en-GB" sz="1400" dirty="0">
                <a:solidFill>
                  <a:srgbClr val="EAEAEA"/>
                </a:solidFill>
                <a:latin typeface="Cambria" panose="02040503050406030204" pitchFamily="18" charset="0"/>
              </a:rPr>
              <a:t>bibliographic </a:t>
            </a:r>
            <a:r>
              <a:rPr lang="en-GB" sz="14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records</a:t>
            </a:r>
          </a:p>
          <a:p>
            <a:pPr marL="1657350" lvl="3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4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491,301 </a:t>
            </a:r>
            <a:r>
              <a:rPr lang="en-GB" sz="1400" dirty="0">
                <a:solidFill>
                  <a:srgbClr val="EAEAEA"/>
                </a:solidFill>
                <a:latin typeface="Cambria" panose="02040503050406030204" pitchFamily="18" charset="0"/>
              </a:rPr>
              <a:t>full-text documents (NCL) (</a:t>
            </a:r>
            <a:r>
              <a:rPr lang="en-GB" sz="14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13.2%)</a:t>
            </a:r>
            <a:endParaRPr lang="en-GB" sz="1400" b="1" dirty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400" dirty="0" smtClean="0">
                <a:solidFill>
                  <a:srgbClr val="FFFFCC"/>
                </a:solidFill>
                <a:latin typeface="Cambria" panose="02040503050406030204" pitchFamily="18" charset="0"/>
              </a:rPr>
              <a:t>Annual input ≈115,000-120,000 records</a:t>
            </a:r>
            <a:endParaRPr lang="en-GB" sz="1400" b="1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004048" y="116632"/>
            <a:ext cx="3970784" cy="364902"/>
          </a:xfrm>
        </p:spPr>
        <p:txBody>
          <a:bodyPr>
            <a:noAutofit/>
          </a:bodyPr>
          <a:lstStyle/>
          <a:p>
            <a:pPr algn="r" eaLnBrk="1" hangingPunct="1">
              <a:spcBef>
                <a:spcPct val="0"/>
              </a:spcBef>
              <a:defRPr/>
            </a:pPr>
            <a:r>
              <a:rPr lang="en-GB" sz="2000" kern="1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INIS collection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graphicFrame>
        <p:nvGraphicFramePr>
          <p:cNvPr id="7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8605393"/>
              </p:ext>
            </p:extLst>
          </p:nvPr>
        </p:nvGraphicFramePr>
        <p:xfrm>
          <a:off x="403841" y="2733020"/>
          <a:ext cx="8064896" cy="36967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ectangle 8"/>
          <p:cNvSpPr/>
          <p:nvPr/>
        </p:nvSpPr>
        <p:spPr>
          <a:xfrm>
            <a:off x="1630833" y="2420888"/>
            <a:ext cx="5965503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 sz="2000" b="1" i="0" u="none" strike="noStrike" kern="1200" baseline="0">
                <a:solidFill>
                  <a:srgbClr val="FFFFFF"/>
                </a:solidFill>
                <a:latin typeface="+mj-lt"/>
                <a:ea typeface="+mn-ea"/>
                <a:cs typeface="+mn-cs"/>
              </a:defRPr>
            </a:pPr>
            <a:r>
              <a:rPr lang="en-GB" sz="1200" b="1" dirty="0" smtClean="0">
                <a:solidFill>
                  <a:srgbClr val="FFFFFF"/>
                </a:solidFill>
              </a:rPr>
              <a:t>Input by Country</a:t>
            </a:r>
            <a:endParaRPr lang="en-GB" sz="1200" b="1" dirty="0">
              <a:solidFill>
                <a:srgbClr val="FFFFFF"/>
              </a:solidFill>
            </a:endParaRPr>
          </a:p>
          <a:p>
            <a:pPr algn="ctr">
              <a:defRPr sz="2000" b="1" i="0" u="none" strike="noStrike" kern="1200" baseline="0">
                <a:solidFill>
                  <a:srgbClr val="FFFFFF"/>
                </a:solidFill>
                <a:latin typeface="+mj-lt"/>
                <a:ea typeface="+mn-ea"/>
                <a:cs typeface="+mn-cs"/>
              </a:defRPr>
            </a:pPr>
            <a:r>
              <a:rPr lang="en-GB" sz="1100" b="1" dirty="0">
                <a:solidFill>
                  <a:srgbClr val="FFFF00"/>
                </a:solidFill>
              </a:rPr>
              <a:t>Top 20 </a:t>
            </a:r>
            <a:r>
              <a:rPr lang="en-GB" sz="1100" b="1" dirty="0" smtClean="0">
                <a:solidFill>
                  <a:srgbClr val="FFFF00"/>
                </a:solidFill>
              </a:rPr>
              <a:t>Contributors </a:t>
            </a:r>
            <a:r>
              <a:rPr lang="en-GB" sz="1100" b="1" dirty="0">
                <a:solidFill>
                  <a:srgbClr val="FFFF00"/>
                </a:solidFill>
              </a:rPr>
              <a:t>(</a:t>
            </a:r>
            <a:r>
              <a:rPr lang="en-GB" sz="1100" b="1" dirty="0" smtClean="0">
                <a:solidFill>
                  <a:srgbClr val="FFFF00"/>
                </a:solidFill>
              </a:rPr>
              <a:t>January-September 2014)</a:t>
            </a:r>
            <a:endParaRPr lang="en-GB" sz="11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859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7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Chart bld="series"/>
        </p:bldSub>
      </p:bldGraphic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65th Sitting of the Committee of Plenipotentiary Representatives of ICSTI Member States, 6-7 November 2014, Moscow         </a:t>
            </a:r>
            <a:fld id="{9C546246-9A29-4268-B692-A91CA13BD420}" type="slidenum">
              <a:rPr lang="en-GB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9</a:t>
            </a:fld>
            <a:endParaRPr lang="en-GB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3716" y="1340768"/>
            <a:ext cx="7992888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en-GB" b="1" dirty="0" smtClean="0">
                <a:solidFill>
                  <a:srgbClr val="FFFFCC"/>
                </a:solidFill>
                <a:latin typeface="Cambria" panose="02040503050406030204" pitchFamily="18" charset="0"/>
              </a:rPr>
              <a:t>INIS information preservation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en-GB" b="1" dirty="0">
              <a:solidFill>
                <a:srgbClr val="FFFFCC"/>
              </a:solidFill>
              <a:latin typeface="Cambria" panose="02040503050406030204" pitchFamily="18" charset="0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en-GB" sz="1600" b="1" dirty="0">
                <a:solidFill>
                  <a:srgbClr val="FFFFCC"/>
                </a:solidFill>
                <a:latin typeface="Cambria" panose="02040503050406030204" pitchFamily="18" charset="0"/>
              </a:rPr>
              <a:t>Digitization </a:t>
            </a:r>
            <a:r>
              <a:rPr lang="en-GB" sz="1600" b="1" dirty="0" smtClean="0">
                <a:solidFill>
                  <a:srgbClr val="FFFFCC"/>
                </a:solidFill>
                <a:latin typeface="Cambria" panose="02040503050406030204" pitchFamily="18" charset="0"/>
              </a:rPr>
              <a:t>efforts</a:t>
            </a:r>
            <a:endParaRPr lang="en-GB" sz="1600" b="1" dirty="0">
              <a:solidFill>
                <a:srgbClr val="FFFFCC"/>
              </a:solidFill>
              <a:latin typeface="Cambria" panose="02040503050406030204" pitchFamily="18" charset="0"/>
            </a:endParaRP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b="1" dirty="0">
                <a:solidFill>
                  <a:schemeClr val="bg1"/>
                </a:solidFill>
                <a:latin typeface="Cambria" panose="02040503050406030204" pitchFamily="18" charset="0"/>
              </a:rPr>
              <a:t>Digital preservation in Member States</a:t>
            </a: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Microfiche digitization project </a:t>
            </a:r>
            <a:endParaRPr lang="en-GB" sz="1600" b="1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b="1" dirty="0">
                <a:solidFill>
                  <a:schemeClr val="bg1"/>
                </a:solidFill>
                <a:latin typeface="Cambria" panose="02040503050406030204" pitchFamily="18" charset="0"/>
              </a:rPr>
              <a:t>Old IAEA </a:t>
            </a:r>
            <a:r>
              <a:rPr lang="en-GB" sz="16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publications</a:t>
            </a:r>
          </a:p>
          <a:p>
            <a:pPr lvl="2" fontAlgn="base">
              <a:spcBef>
                <a:spcPct val="0"/>
              </a:spcBef>
              <a:spcAft>
                <a:spcPct val="0"/>
              </a:spcAft>
            </a:pPr>
            <a:endParaRPr lang="en-GB" sz="1600" b="1" dirty="0" smtClean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lvl="2" fontAlgn="base">
              <a:spcBef>
                <a:spcPct val="0"/>
              </a:spcBef>
              <a:spcAft>
                <a:spcPct val="0"/>
              </a:spcAft>
            </a:pPr>
            <a:endParaRPr lang="en-GB" sz="1600" b="1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lvl="2" fontAlgn="base">
              <a:spcBef>
                <a:spcPct val="0"/>
              </a:spcBef>
              <a:spcAft>
                <a:spcPct val="0"/>
              </a:spcAft>
            </a:pPr>
            <a:r>
              <a:rPr lang="en-GB" sz="1600" b="1" dirty="0" smtClean="0">
                <a:solidFill>
                  <a:srgbClr val="FFFFCC"/>
                </a:solidFill>
                <a:latin typeface="Cambria" panose="02040503050406030204" pitchFamily="18" charset="0"/>
              </a:rPr>
              <a:t>Total </a:t>
            </a:r>
            <a:r>
              <a:rPr lang="en-GB" sz="1600" b="1" dirty="0">
                <a:solidFill>
                  <a:srgbClr val="FFFFCC"/>
                </a:solidFill>
                <a:latin typeface="Cambria" panose="02040503050406030204" pitchFamily="18" charset="0"/>
              </a:rPr>
              <a:t>number of </a:t>
            </a:r>
            <a:r>
              <a:rPr lang="en-GB" sz="1600" b="1" dirty="0" smtClean="0">
                <a:solidFill>
                  <a:srgbClr val="FFFFCC"/>
                </a:solidFill>
                <a:latin typeface="Cambria" panose="02040503050406030204" pitchFamily="18" charset="0"/>
              </a:rPr>
              <a:t>full-text </a:t>
            </a:r>
            <a:r>
              <a:rPr lang="en-GB" sz="1600" b="1" dirty="0">
                <a:solidFill>
                  <a:srgbClr val="FFFFCC"/>
                </a:solidFill>
                <a:latin typeface="Cambria" panose="02040503050406030204" pitchFamily="18" charset="0"/>
              </a:rPr>
              <a:t>(PDF</a:t>
            </a:r>
            <a:r>
              <a:rPr lang="en-GB" sz="1600" b="1" dirty="0" smtClean="0">
                <a:solidFill>
                  <a:srgbClr val="FFFFCC"/>
                </a:solidFill>
                <a:latin typeface="Cambria" panose="02040503050406030204" pitchFamily="18" charset="0"/>
              </a:rPr>
              <a:t>) 		491,306</a:t>
            </a:r>
            <a:endParaRPr lang="en-GB" sz="1600" dirty="0">
              <a:solidFill>
                <a:srgbClr val="FFFFCC"/>
              </a:solidFill>
              <a:latin typeface="Cambria" panose="02040503050406030204" pitchFamily="18" charset="0"/>
            </a:endParaRP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n-GB" dirty="0" smtClean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bg1"/>
                </a:solidFill>
                <a:latin typeface="Cambria" panose="02040503050406030204" pitchFamily="18" charset="0"/>
              </a:rPr>
              <a:t>NCL </a:t>
            </a:r>
            <a:r>
              <a:rPr lang="en-GB" dirty="0">
                <a:solidFill>
                  <a:schemeClr val="bg1"/>
                </a:solidFill>
                <a:latin typeface="Cambria" panose="02040503050406030204" pitchFamily="18" charset="0"/>
              </a:rPr>
              <a:t>available from </a:t>
            </a:r>
            <a:r>
              <a:rPr lang="en-GB" dirty="0" smtClean="0">
                <a:solidFill>
                  <a:schemeClr val="bg1"/>
                </a:solidFill>
                <a:latin typeface="Cambria" panose="02040503050406030204" pitchFamily="18" charset="0"/>
              </a:rPr>
              <a:t>INIS                                	742,769  </a:t>
            </a: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bg1"/>
                </a:solidFill>
                <a:latin typeface="Cambria" panose="02040503050406030204" pitchFamily="18" charset="0"/>
              </a:rPr>
              <a:t>NCL </a:t>
            </a:r>
            <a:r>
              <a:rPr lang="en-GB" dirty="0">
                <a:solidFill>
                  <a:schemeClr val="bg1"/>
                </a:solidFill>
                <a:latin typeface="Cambria" panose="02040503050406030204" pitchFamily="18" charset="0"/>
              </a:rPr>
              <a:t>available from other </a:t>
            </a:r>
            <a:r>
              <a:rPr lang="en-GB" dirty="0" smtClean="0">
                <a:solidFill>
                  <a:schemeClr val="bg1"/>
                </a:solidFill>
                <a:latin typeface="Cambria" panose="02040503050406030204" pitchFamily="18" charset="0"/>
              </a:rPr>
              <a:t>sources            	312,458 </a:t>
            </a:r>
            <a:endParaRPr lang="en-GB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  <a:latin typeface="Cambria" panose="02040503050406030204" pitchFamily="18" charset="0"/>
              </a:rPr>
              <a:t>Total number of </a:t>
            </a:r>
            <a:r>
              <a:rPr lang="en-GB" dirty="0" smtClean="0">
                <a:solidFill>
                  <a:schemeClr val="bg1"/>
                </a:solidFill>
                <a:latin typeface="Cambria" panose="02040503050406030204" pitchFamily="18" charset="0"/>
              </a:rPr>
              <a:t>NCL                                          1,055,227</a:t>
            </a: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n-GB" dirty="0" smtClean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n-GB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lvl="2" fontAlgn="base">
              <a:spcBef>
                <a:spcPct val="0"/>
              </a:spcBef>
              <a:spcAft>
                <a:spcPct val="0"/>
              </a:spcAft>
            </a:pPr>
            <a:r>
              <a:rPr lang="en-GB" dirty="0" smtClean="0">
                <a:solidFill>
                  <a:srgbClr val="FFFF00"/>
                </a:solidFill>
                <a:latin typeface="Cambria" panose="02040503050406030204" pitchFamily="18" charset="0"/>
              </a:rPr>
              <a:t>     </a:t>
            </a:r>
            <a:r>
              <a:rPr lang="en-GB" sz="2000" dirty="0" smtClean="0">
                <a:solidFill>
                  <a:srgbClr val="FFFF00"/>
                </a:solidFill>
                <a:latin typeface="Cambria" panose="02040503050406030204" pitchFamily="18" charset="0"/>
              </a:rPr>
              <a:t>28% of records are full-text!</a:t>
            </a:r>
            <a:endParaRPr lang="en-GB" sz="2000" dirty="0">
              <a:solidFill>
                <a:srgbClr val="FFFF00"/>
              </a:solidFill>
              <a:latin typeface="Cambria" panose="02040503050406030204" pitchFamily="18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n-GB" b="1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0" y="116632"/>
            <a:ext cx="4402832" cy="364902"/>
          </a:xfrm>
        </p:spPr>
        <p:txBody>
          <a:bodyPr>
            <a:noAutofit/>
          </a:bodyPr>
          <a:lstStyle/>
          <a:p>
            <a:pPr algn="r" eaLnBrk="1" hangingPunct="1">
              <a:spcBef>
                <a:spcPct val="0"/>
              </a:spcBef>
              <a:defRPr/>
            </a:pPr>
            <a:r>
              <a:rPr lang="en-GB" sz="2000" kern="1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INIS information preservation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6280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IS_Template_Sep_2014A">
  <a:themeElements>
    <a:clrScheme name="INIS_Theme_Sep_2014">
      <a:dk1>
        <a:srgbClr val="FFFFF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NIS_Theme_Sep_2014">
      <a:majorFont>
        <a:latin typeface="Lucida Sans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966</TotalTime>
  <Words>1428</Words>
  <Application>Microsoft Office PowerPoint</Application>
  <PresentationFormat>On-screen Show (4:3)</PresentationFormat>
  <Paragraphs>501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INIS_Template_Sep_2014A</vt:lpstr>
      <vt:lpstr>PowerPoint Presentation</vt:lpstr>
      <vt:lpstr>Contents</vt:lpstr>
      <vt:lpstr>INIS Collection</vt:lpstr>
      <vt:lpstr>IAEA and Nuclear Information Section</vt:lpstr>
      <vt:lpstr>INIS</vt:lpstr>
      <vt:lpstr>INIS membership</vt:lpstr>
      <vt:lpstr>INIS role</vt:lpstr>
      <vt:lpstr>INIS collection</vt:lpstr>
      <vt:lpstr>INIS information preservation</vt:lpstr>
      <vt:lpstr>INIS information sharing</vt:lpstr>
      <vt:lpstr>INIS information sharing</vt:lpstr>
      <vt:lpstr>INIS information sharing</vt:lpstr>
      <vt:lpstr>Current social trends</vt:lpstr>
      <vt:lpstr>Current technological trends</vt:lpstr>
      <vt:lpstr>INIS relevant trends</vt:lpstr>
      <vt:lpstr>INIS road ahead</vt:lpstr>
      <vt:lpstr>PowerPoint Presentation</vt:lpstr>
    </vt:vector>
  </TitlesOfParts>
  <Company>IAEA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SAVIC, Dobrica</dc:creator>
  <cp:lastModifiedBy>SAVIC, Dobrica</cp:lastModifiedBy>
  <cp:revision>49</cp:revision>
  <dcterms:created xsi:type="dcterms:W3CDTF">2014-11-02T15:09:54Z</dcterms:created>
  <dcterms:modified xsi:type="dcterms:W3CDTF">2014-11-04T14:53:28Z</dcterms:modified>
</cp:coreProperties>
</file>