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16"/>
  </p:notesMasterIdLst>
  <p:handoutMasterIdLst>
    <p:handoutMasterId r:id="rId17"/>
  </p:handoutMasterIdLst>
  <p:sldIdLst>
    <p:sldId id="272" r:id="rId2"/>
    <p:sldId id="340" r:id="rId3"/>
    <p:sldId id="341" r:id="rId4"/>
    <p:sldId id="346" r:id="rId5"/>
    <p:sldId id="332" r:id="rId6"/>
    <p:sldId id="333" r:id="rId7"/>
    <p:sldId id="334" r:id="rId8"/>
    <p:sldId id="348" r:id="rId9"/>
    <p:sldId id="347" r:id="rId10"/>
    <p:sldId id="350" r:id="rId11"/>
    <p:sldId id="349" r:id="rId12"/>
    <p:sldId id="351" r:id="rId13"/>
    <p:sldId id="345" r:id="rId14"/>
    <p:sldId id="331" r:id="rId15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CC"/>
    <a:srgbClr val="F8F8F8"/>
    <a:srgbClr val="008000"/>
    <a:srgbClr val="3333FF"/>
    <a:srgbClr val="FFFF00"/>
    <a:srgbClr val="000099"/>
    <a:srgbClr val="CC3300"/>
    <a:srgbClr val="0099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2" autoAdjust="0"/>
    <p:restoredTop sz="92585" autoAdjust="0"/>
  </p:normalViewPr>
  <p:slideViewPr>
    <p:cSldViewPr snapToGrid="0">
      <p:cViewPr>
        <p:scale>
          <a:sx n="107" d="100"/>
          <a:sy n="107" d="100"/>
        </p:scale>
        <p:origin x="-348" y="-186"/>
      </p:cViewPr>
      <p:guideLst>
        <p:guide orient="horz" pos="2160"/>
        <p:guide orient="horz" pos="1632"/>
        <p:guide orient="horz" pos="1152"/>
        <p:guide orient="horz" pos="576"/>
        <p:guide pos="2832"/>
        <p:guide pos="672"/>
        <p:guide pos="864"/>
        <p:guide pos="1056"/>
        <p:guide pos="12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-1764" y="-72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avicd\AppData\Local\Microsoft\Windows\Temporary%20Internet%20Files\Content.Outlook\H9HUYXXR\Bibliographic%20records%20by%20type%20-%202015-10-0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420489152204538"/>
          <c:y val="0.19545875365211435"/>
          <c:w val="0.49412868848028829"/>
          <c:h val="0.58808478916930185"/>
        </c:manualLayout>
      </c:layout>
      <c:pie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63500" h="63500"/>
            </a:sp3d>
          </c:spPr>
          <c:explosion val="2"/>
          <c:dPt>
            <c:idx val="2"/>
            <c:bubble3D val="0"/>
            <c:explosion val="0"/>
          </c:dPt>
          <c:dPt>
            <c:idx val="4"/>
            <c:bubble3D val="0"/>
            <c:explosion val="3"/>
          </c:dPt>
          <c:dLbls>
            <c:numFmt formatCode="0.00%" sourceLinked="0"/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'2015-10-07'!$A$4:$A$8</c:f>
              <c:strCache>
                <c:ptCount val="5"/>
                <c:pt idx="0">
                  <c:v>Book</c:v>
                </c:pt>
                <c:pt idx="1">
                  <c:v>Journal article</c:v>
                </c:pt>
                <c:pt idx="2">
                  <c:v>Miscellaneous</c:v>
                </c:pt>
                <c:pt idx="3">
                  <c:v>Patent</c:v>
                </c:pt>
                <c:pt idx="4">
                  <c:v>Report</c:v>
                </c:pt>
              </c:strCache>
            </c:strRef>
          </c:cat>
          <c:val>
            <c:numRef>
              <c:f>'2015-10-07'!$B$4:$B$8</c:f>
              <c:numCache>
                <c:formatCode>#,##0</c:formatCode>
                <c:ptCount val="5"/>
                <c:pt idx="0">
                  <c:v>389793</c:v>
                </c:pt>
                <c:pt idx="1">
                  <c:v>2378174</c:v>
                </c:pt>
                <c:pt idx="2">
                  <c:v>413654</c:v>
                </c:pt>
                <c:pt idx="3">
                  <c:v>46429</c:v>
                </c:pt>
                <c:pt idx="4">
                  <c:v>618476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r"/>
      <c:layout/>
      <c:overlay val="1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D1CF0CD-2AC9-409D-8A36-FA570E92E6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8215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4964A1B-8BF9-488A-877C-EE495DDCCF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8709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7066" indent="-29117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717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0604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6491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/>
              <a:pPr eaLnBrk="1" hangingPunct="1"/>
              <a:t>2</a:t>
            </a:fld>
            <a:endParaRPr 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7066" indent="-29117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717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0604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6491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12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7066" indent="-29117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717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0604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6491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13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7066" indent="-29117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717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0604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6491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4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7066" indent="-29117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717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0604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6491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5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7066" indent="-29117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717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0604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6491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6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7066" indent="-29117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717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0604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6491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7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7066" indent="-29117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717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0604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6491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8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7066" indent="-29117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717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0604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6491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9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7066" indent="-29117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717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0604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6491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10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7066" indent="-29117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717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0604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6491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11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3.jpe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black">
          <a:xfrm>
            <a:off x="3505200" y="6019800"/>
            <a:ext cx="2209800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sz="900" b="1" smtClean="0">
                <a:solidFill>
                  <a:srgbClr val="FFFFFF"/>
                </a:solidFill>
                <a:latin typeface="Arial" charset="0"/>
              </a:rPr>
              <a:t>International Atomic Energy Agency</a:t>
            </a:r>
          </a:p>
        </p:txBody>
      </p:sp>
      <p:pic>
        <p:nvPicPr>
          <p:cNvPr id="5" name="Picture 3" descr="IAEAlogo_Blac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4114800" y="5105400"/>
            <a:ext cx="10509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pic>
        <p:nvPicPr>
          <p:cNvPr id="6" name="Picture 4" descr="IAEAPresBkng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0825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90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1000125"/>
            <a:ext cx="9144000" cy="1771650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843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0" y="2797175"/>
            <a:ext cx="9144000" cy="1727200"/>
          </a:xfrm>
        </p:spPr>
        <p:txBody>
          <a:bodyPr anchor="ctr" anchorCtr="1"/>
          <a:lstStyle>
            <a:lvl1pPr marL="0" indent="0" algn="ctr">
              <a:buFontTx/>
              <a:buNone/>
              <a:defRPr>
                <a:solidFill>
                  <a:schemeClr val="hlink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03416248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FSR 2014, 27-18 February 2014</a:t>
            </a:r>
            <a:endParaRPr lang="en-GB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377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FSR 2014, 27-18 February 2014</a:t>
            </a:r>
            <a:endParaRPr lang="en-GB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2411413" y="5816600"/>
            <a:ext cx="3455987" cy="293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3606C-3BB9-485A-B0B6-88D4B0A63C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811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575" y="1524000"/>
            <a:ext cx="4219575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524000"/>
            <a:ext cx="4221163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FSR 2014, 27-18 February 2014</a:t>
            </a:r>
            <a:endParaRPr lang="en-GB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2411413" y="5816600"/>
            <a:ext cx="3455987" cy="293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A81BD-9282-46CD-B071-9DFD4B3577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048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AEAlogo_Black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304800" y="6110288"/>
            <a:ext cx="6858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sp>
        <p:nvSpPr>
          <p:cNvPr id="1027" name="Text Box 3"/>
          <p:cNvSpPr txBox="1">
            <a:spLocks noChangeArrowheads="1"/>
          </p:cNvSpPr>
          <p:nvPr/>
        </p:nvSpPr>
        <p:spPr bwMode="black">
          <a:xfrm>
            <a:off x="990600" y="6202363"/>
            <a:ext cx="914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sz="2200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black">
          <a:xfrm>
            <a:off x="282575" y="98425"/>
            <a:ext cx="853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black">
          <a:xfrm>
            <a:off x="282575" y="1524000"/>
            <a:ext cx="8593138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3303" name="Rectangle 7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2484438" y="6369050"/>
            <a:ext cx="5975350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 dirty="0" smtClean="0"/>
              <a:t>FSR 2014, 27-18 February 2014</a:t>
            </a:r>
            <a:endParaRPr lang="en-GB" dirty="0"/>
          </a:p>
        </p:txBody>
      </p:sp>
      <p:sp>
        <p:nvSpPr>
          <p:cNvPr id="183305" name="Rectangle 9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472488" y="6369050"/>
            <a:ext cx="42068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fld id="{637D60F1-9852-4021-8859-A38DEC86C0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54" r:id="rId1"/>
    <p:sldLayoutId id="2147483852" r:id="rId2"/>
    <p:sldLayoutId id="2147483855" r:id="rId3"/>
    <p:sldLayoutId id="2147483856" r:id="rId4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5pPr>
      <a:lvl6pPr marL="4572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6pPr>
      <a:lvl7pPr marL="9144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7pPr>
      <a:lvl8pPr marL="13716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8pPr>
      <a:lvl9pPr marL="18288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3200">
          <a:solidFill>
            <a:srgbClr val="FFFFC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800">
          <a:solidFill>
            <a:srgbClr val="FFFFCC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7"/>
          <p:cNvSpPr txBox="1">
            <a:spLocks noChangeArrowheads="1"/>
          </p:cNvSpPr>
          <p:nvPr/>
        </p:nvSpPr>
        <p:spPr bwMode="auto">
          <a:xfrm>
            <a:off x="550328" y="201700"/>
            <a:ext cx="8036321" cy="8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001" tIns="40000" rIns="80001" bIns="40000">
            <a:spAutoFit/>
          </a:bodyPr>
          <a:lstStyle>
            <a:lvl1pPr defTabSz="8524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524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524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524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524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52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52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52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52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en-GB" sz="2000" b="1" dirty="0" smtClean="0">
                <a:solidFill>
                  <a:schemeClr val="accent1"/>
                </a:solidFill>
                <a:latin typeface="+mj-lt"/>
              </a:rPr>
              <a:t>17th International Conference on Grey Literature</a:t>
            </a:r>
          </a:p>
          <a:p>
            <a:pPr algn="ctr" eaLnBrk="1" hangingPunct="1">
              <a:defRPr/>
            </a:pPr>
            <a:r>
              <a:rPr lang="en-GB" sz="1600" b="1" dirty="0" smtClean="0">
                <a:solidFill>
                  <a:schemeClr val="tx1">
                    <a:lumMod val="90000"/>
                  </a:schemeClr>
                </a:solidFill>
                <a:latin typeface="+mj-lt"/>
              </a:rPr>
              <a:t>A </a:t>
            </a:r>
            <a:r>
              <a:rPr lang="en-GB" sz="1600" b="1" dirty="0">
                <a:solidFill>
                  <a:schemeClr val="tx1">
                    <a:lumMod val="90000"/>
                  </a:schemeClr>
                </a:solidFill>
                <a:latin typeface="+mj-lt"/>
              </a:rPr>
              <a:t>New Wave of Textual and Non-Textual Grey </a:t>
            </a:r>
            <a:r>
              <a:rPr lang="en-GB" sz="1600" b="1" dirty="0" smtClean="0">
                <a:solidFill>
                  <a:schemeClr val="tx1">
                    <a:lumMod val="90000"/>
                  </a:schemeClr>
                </a:solidFill>
                <a:latin typeface="+mj-lt"/>
              </a:rPr>
              <a:t>Literature</a:t>
            </a:r>
          </a:p>
          <a:p>
            <a:pPr algn="ctr" eaLnBrk="1" hangingPunct="1">
              <a:defRPr/>
            </a:pPr>
            <a:r>
              <a:rPr lang="en-GB" sz="1400" dirty="0" smtClean="0">
                <a:solidFill>
                  <a:schemeClr val="tx1">
                    <a:lumMod val="90000"/>
                  </a:schemeClr>
                </a:solidFill>
                <a:latin typeface="+mj-lt"/>
                <a:cs typeface="Times New Roman" pitchFamily="18" charset="0"/>
              </a:rPr>
              <a:t>1-2 December 2015, Amsterdam</a:t>
            </a:r>
            <a:endParaRPr lang="en-GB" sz="1400" dirty="0">
              <a:solidFill>
                <a:schemeClr val="tx1">
                  <a:lumMod val="90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7504" y="2126194"/>
            <a:ext cx="88569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 smtClean="0">
                <a:ln w="8890" cap="flat" cmpd="sng" algn="ctr">
                  <a:solidFill>
                    <a:srgbClr val="FCFCFD"/>
                  </a:solidFill>
                  <a:prstDash val="solid"/>
                  <a:miter lim="0"/>
                </a:ln>
                <a:solidFill>
                  <a:schemeClr val="accent5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Public </a:t>
            </a:r>
            <a:r>
              <a:rPr lang="en-GB" sz="3200" b="1" dirty="0">
                <a:ln w="8890" cap="flat" cmpd="sng" algn="ctr">
                  <a:solidFill>
                    <a:srgbClr val="FCFCFD"/>
                  </a:solidFill>
                  <a:prstDash val="solid"/>
                  <a:miter lim="0"/>
                </a:ln>
                <a:solidFill>
                  <a:schemeClr val="accent5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Interest in Accessing the INIS </a:t>
            </a:r>
            <a:r>
              <a:rPr lang="en-GB" sz="3200" b="1" dirty="0" smtClean="0">
                <a:ln w="8890" cap="flat" cmpd="sng" algn="ctr">
                  <a:solidFill>
                    <a:srgbClr val="FCFCFD"/>
                  </a:solidFill>
                  <a:prstDash val="solid"/>
                  <a:miter lim="0"/>
                </a:ln>
                <a:solidFill>
                  <a:schemeClr val="accent5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Collection</a:t>
            </a:r>
            <a:endParaRPr lang="en-GB" sz="3200" dirty="0" smtClean="0">
              <a:ln w="8890" cap="flat" cmpd="sng" algn="ctr">
                <a:solidFill>
                  <a:srgbClr val="FCFCFD"/>
                </a:solidFill>
                <a:prstDash val="solid"/>
                <a:miter lim="0"/>
              </a:ln>
              <a:solidFill>
                <a:schemeClr val="tx1">
                  <a:lumMod val="90000"/>
                </a:schemeClr>
              </a:solidFill>
              <a:effectLst>
                <a:outerShdw blurRad="55004" dist="50800" dir="5400000" algn="tl">
                  <a:srgbClr val="000000">
                    <a:alpha val="33000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3924427"/>
            <a:ext cx="885698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Dr Dobrica </a:t>
            </a:r>
            <a:r>
              <a:rPr lang="en-GB" sz="1600" dirty="0" err="1">
                <a:solidFill>
                  <a:schemeClr val="accent1"/>
                </a:solidFill>
                <a:latin typeface="Arial Black" panose="020B0A04020102020204" pitchFamily="34" charset="0"/>
              </a:rPr>
              <a:t>Savić</a:t>
            </a:r>
            <a:endParaRPr lang="en-GB" sz="1600" dirty="0">
              <a:solidFill>
                <a:schemeClr val="accent1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GB" sz="1400" i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d.savic@iaea.org</a:t>
            </a:r>
          </a:p>
          <a:p>
            <a:pPr algn="ctr"/>
            <a:endParaRPr lang="en-GB" sz="1600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n-GB" sz="14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 Rounded MT Bold" panose="020F0704030504030204" pitchFamily="34" charset="0"/>
              </a:rPr>
              <a:t>Nuclear Information Section</a:t>
            </a:r>
          </a:p>
          <a:p>
            <a:pPr algn="ctr"/>
            <a:r>
              <a:rPr lang="en-GB" sz="14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 Rounded MT Bold" panose="020F0704030504030204" pitchFamily="34" charset="0"/>
              </a:rPr>
              <a:t>IAEA, Vienna</a:t>
            </a:r>
            <a:endParaRPr lang="en-GB" sz="1400" dirty="0">
              <a:solidFill>
                <a:schemeClr val="bg2">
                  <a:lumMod val="40000"/>
                  <a:lumOff val="6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Collection uniqueness</a:t>
            </a:r>
            <a:endParaRPr lang="en-GB" sz="24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06977" y="893925"/>
            <a:ext cx="647874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Not indexed by commercial database providers </a:t>
            </a:r>
          </a:p>
          <a:p>
            <a:r>
              <a:rPr lang="en-GB" sz="1800" dirty="0" smtClean="0">
                <a:latin typeface="Cambria" pitchFamily="18" charset="0"/>
              </a:rPr>
              <a:t>      </a:t>
            </a:r>
            <a:r>
              <a:rPr lang="en-GB" sz="1400" dirty="0" smtClean="0">
                <a:latin typeface="Cambria" pitchFamily="18" charset="0"/>
              </a:rPr>
              <a:t>(Web of Science, EBSCO, Science Direct, ProQuest, etc.)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80 % of the collection is not in Google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sz="1800" dirty="0" smtClean="0">
              <a:latin typeface="Cambria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Google.com search for terms: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Radiology (62*) (20%, only 1 extra link)</a:t>
            </a:r>
            <a:endParaRPr lang="en-GB" sz="1800" dirty="0">
              <a:latin typeface="Cambria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1800" dirty="0">
                <a:latin typeface="Cambria" pitchFamily="18" charset="0"/>
              </a:rPr>
              <a:t>Reactor </a:t>
            </a:r>
            <a:r>
              <a:rPr lang="en-GB" sz="1800" dirty="0" smtClean="0">
                <a:latin typeface="Cambria" pitchFamily="18" charset="0"/>
              </a:rPr>
              <a:t>safety </a:t>
            </a:r>
            <a:r>
              <a:rPr lang="en-GB" sz="1800" dirty="0">
                <a:latin typeface="Cambria" pitchFamily="18" charset="0"/>
              </a:rPr>
              <a:t> </a:t>
            </a:r>
            <a:r>
              <a:rPr lang="en-GB" sz="1800" dirty="0" smtClean="0">
                <a:latin typeface="Cambria" pitchFamily="18" charset="0"/>
              </a:rPr>
              <a:t>(S21*) (10</a:t>
            </a:r>
            <a:r>
              <a:rPr lang="en-GB" sz="1800" dirty="0">
                <a:latin typeface="Cambria" pitchFamily="18" charset="0"/>
              </a:rPr>
              <a:t>%, only 1 extra link)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Radiation protection  (61*) (10</a:t>
            </a:r>
            <a:r>
              <a:rPr lang="en-GB" sz="1800" dirty="0">
                <a:latin typeface="Cambria" pitchFamily="18" charset="0"/>
              </a:rPr>
              <a:t>%, only 1 extra </a:t>
            </a:r>
            <a:r>
              <a:rPr lang="en-GB" sz="1800" dirty="0" smtClean="0">
                <a:latin typeface="Cambria" pitchFamily="18" charset="0"/>
              </a:rPr>
              <a:t>link)</a:t>
            </a:r>
          </a:p>
          <a:p>
            <a:pPr marL="901700" lvl="2"/>
            <a:r>
              <a:rPr lang="en-GB" sz="1800" dirty="0" err="1" smtClean="0">
                <a:latin typeface="Cambria" pitchFamily="18" charset="0"/>
              </a:rPr>
              <a:t>allintitle</a:t>
            </a:r>
            <a:r>
              <a:rPr lang="en-GB" sz="1800" dirty="0" smtClean="0">
                <a:latin typeface="Cambria" pitchFamily="18" charset="0"/>
              </a:rPr>
              <a:t>:  “xxx" </a:t>
            </a:r>
          </a:p>
          <a:p>
            <a:pPr marL="0" lvl="1"/>
            <a:r>
              <a:rPr lang="en-GB" sz="1800" dirty="0" smtClean="0">
                <a:latin typeface="Cambria" pitchFamily="18" charset="0"/>
              </a:rPr>
              <a:t>	</a:t>
            </a:r>
            <a:r>
              <a:rPr lang="en-GB" sz="1800" dirty="0" err="1" smtClean="0">
                <a:latin typeface="Cambria" pitchFamily="18" charset="0"/>
              </a:rPr>
              <a:t>filetype:pdf</a:t>
            </a:r>
            <a:r>
              <a:rPr lang="en-GB" sz="1800" dirty="0" smtClean="0">
                <a:latin typeface="Cambria" pitchFamily="18" charset="0"/>
              </a:rPr>
              <a:t> </a:t>
            </a:r>
          </a:p>
          <a:p>
            <a:pPr lvl="1"/>
            <a:r>
              <a:rPr lang="en-GB" sz="1800" dirty="0" smtClean="0">
                <a:latin typeface="Cambria" pitchFamily="18" charset="0"/>
              </a:rPr>
              <a:t>	-</a:t>
            </a:r>
            <a:r>
              <a:rPr lang="en-GB" sz="1800" dirty="0" err="1">
                <a:latin typeface="Cambria" pitchFamily="18" charset="0"/>
              </a:rPr>
              <a:t>site:iaea.org</a:t>
            </a:r>
            <a:r>
              <a:rPr lang="en-GB" sz="1800" dirty="0">
                <a:latin typeface="Cambria" pitchFamily="18" charset="0"/>
              </a:rPr>
              <a:t> </a:t>
            </a:r>
            <a:endParaRPr lang="en-GB" sz="1800" dirty="0" smtClean="0">
              <a:latin typeface="Cambria" pitchFamily="18" charset="0"/>
            </a:endParaRPr>
          </a:p>
          <a:p>
            <a:pPr lvl="1"/>
            <a:r>
              <a:rPr lang="en-GB" sz="1800" dirty="0" smtClean="0">
                <a:latin typeface="Cambria" pitchFamily="18" charset="0"/>
              </a:rPr>
              <a:t>	-</a:t>
            </a:r>
            <a:r>
              <a:rPr lang="en-GB" sz="1800" dirty="0" err="1" smtClean="0">
                <a:latin typeface="Cambria" pitchFamily="18" charset="0"/>
              </a:rPr>
              <a:t>site:worldwidescience.org</a:t>
            </a:r>
            <a:endParaRPr lang="en-GB" sz="1800" dirty="0" smtClean="0">
              <a:latin typeface="Cambria" pitchFamily="18" charset="0"/>
            </a:endParaRPr>
          </a:p>
          <a:p>
            <a:pPr lvl="1"/>
            <a:r>
              <a:rPr lang="en-GB" sz="1800" dirty="0" smtClean="0">
                <a:latin typeface="Cambria" pitchFamily="18" charset="0"/>
              </a:rPr>
              <a:t>	-</a:t>
            </a:r>
            <a:r>
              <a:rPr lang="en-GB" sz="1800" dirty="0" err="1" smtClean="0">
                <a:latin typeface="Cambria" pitchFamily="18" charset="0"/>
              </a:rPr>
              <a:t>site:google.com</a:t>
            </a:r>
            <a:endParaRPr lang="en-GB" sz="1800" dirty="0" smtClean="0">
              <a:latin typeface="Cambria" pitchFamily="18" charset="0"/>
            </a:endParaRPr>
          </a:p>
          <a:p>
            <a:pPr lvl="1" indent="-457200"/>
            <a:endParaRPr lang="en-GB" sz="1800" dirty="0">
              <a:latin typeface="Cambria" pitchFamily="18" charset="0"/>
            </a:endParaRPr>
          </a:p>
          <a:p>
            <a:pPr lvl="1" indent="-457200"/>
            <a:r>
              <a:rPr lang="en-GB" sz="1800" dirty="0" smtClean="0">
                <a:latin typeface="Cambria" pitchFamily="18" charset="0"/>
              </a:rPr>
              <a:t>ICS exact phrase + </a:t>
            </a:r>
            <a:r>
              <a:rPr lang="en-GB" sz="1800" dirty="0" smtClean="0">
                <a:latin typeface="Cambria" pitchFamily="18" charset="0"/>
              </a:rPr>
              <a:t>full-text</a:t>
            </a:r>
          </a:p>
          <a:p>
            <a:pPr lvl="1" indent="-457200"/>
            <a:endParaRPr lang="en-GB" sz="1800" dirty="0" smtClean="0">
              <a:latin typeface="Cambria" pitchFamily="18" charset="0"/>
            </a:endParaRPr>
          </a:p>
          <a:p>
            <a:pPr marL="0" lvl="1"/>
            <a:r>
              <a:rPr lang="en-GB" sz="1800" dirty="0" smtClean="0">
                <a:latin typeface="Cambria" pitchFamily="18" charset="0"/>
              </a:rPr>
              <a:t>*</a:t>
            </a:r>
            <a:r>
              <a:rPr lang="en-GB" sz="1800" dirty="0" smtClean="0">
                <a:latin typeface="Cambria" pitchFamily="18" charset="0"/>
              </a:rPr>
              <a:t>S61 </a:t>
            </a:r>
            <a:r>
              <a:rPr lang="en-GB" sz="1800" dirty="0" smtClean="0">
                <a:latin typeface="Cambria" pitchFamily="18" charset="0"/>
              </a:rPr>
              <a:t>&amp; S62 Life sciences</a:t>
            </a:r>
          </a:p>
          <a:p>
            <a:pPr marL="0" lvl="1"/>
            <a:r>
              <a:rPr lang="en-GB" sz="1800" dirty="0" smtClean="0">
                <a:latin typeface="Cambria" pitchFamily="18" charset="0"/>
              </a:rPr>
              <a:t>*S21 Nuclear power and safety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2484438" y="6309320"/>
            <a:ext cx="5975994" cy="353418"/>
          </a:xfrm>
        </p:spPr>
        <p:txBody>
          <a:bodyPr/>
          <a:lstStyle/>
          <a:p>
            <a:pPr>
              <a:defRPr/>
            </a:pPr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17th International Conference on Grey Literature</a:t>
            </a:r>
          </a:p>
          <a:p>
            <a:pPr>
              <a:defRPr/>
            </a:pP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1-2 December 2015, Amsterdam</a:t>
            </a:r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8460432" y="6309320"/>
            <a:ext cx="432048" cy="360040"/>
          </a:xfrm>
        </p:spPr>
        <p:txBody>
          <a:bodyPr/>
          <a:lstStyle/>
          <a:p>
            <a:pPr>
              <a:defRPr/>
            </a:pPr>
            <a:endParaRPr lang="en-GB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defRPr/>
            </a:pPr>
            <a:fld id="{DD80F7B2-6960-4212-977C-7C6245D2AD4F}" type="slidenum">
              <a:rPr lang="en-GB" smtClean="0">
                <a:solidFill>
                  <a:schemeClr val="accent5">
                    <a:lumMod val="75000"/>
                  </a:schemeClr>
                </a:solidFill>
              </a:rPr>
              <a:pPr>
                <a:defRPr/>
              </a:pPr>
              <a:t>10</a:t>
            </a:fld>
            <a:endParaRPr lang="en-GB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91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Access analytics</a:t>
            </a:r>
            <a:endParaRPr lang="en-GB" sz="24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4518" y="1139779"/>
            <a:ext cx="773049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GB" sz="1800" dirty="0" smtClean="0">
                <a:solidFill>
                  <a:srgbClr val="FFFFCC"/>
                </a:solidFill>
                <a:latin typeface="Cambria" pitchFamily="18" charset="0"/>
              </a:rPr>
              <a:t>Status on 1 October 2015:  </a:t>
            </a:r>
          </a:p>
          <a:p>
            <a:r>
              <a:rPr lang="en-GB" sz="1800" dirty="0" smtClean="0">
                <a:solidFill>
                  <a:srgbClr val="FFFFCC"/>
                </a:solidFill>
                <a:latin typeface="Cambria" pitchFamily="18" charset="0"/>
              </a:rPr>
              <a:t>       -  3,846,526 bibliographic records </a:t>
            </a:r>
          </a:p>
          <a:p>
            <a:r>
              <a:rPr lang="en-GB" sz="1800" dirty="0">
                <a:solidFill>
                  <a:srgbClr val="FFFFCC"/>
                </a:solidFill>
                <a:latin typeface="Cambria" pitchFamily="18" charset="0"/>
              </a:rPr>
              <a:t> </a:t>
            </a:r>
            <a:r>
              <a:rPr lang="en-GB" sz="1800" dirty="0" smtClean="0">
                <a:solidFill>
                  <a:srgbClr val="FFFFCC"/>
                </a:solidFill>
                <a:latin typeface="Cambria" pitchFamily="18" charset="0"/>
              </a:rPr>
              <a:t>      -  1,020,000 full-text documents  (750,000 INIS &amp; 320,000 other sources)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FFFFCC"/>
                </a:solidFill>
                <a:latin typeface="Cambria" pitchFamily="18" charset="0"/>
              </a:rPr>
              <a:t>Average annual input 120,000</a:t>
            </a:r>
            <a:r>
              <a:rPr lang="en-GB" sz="1800" dirty="0" smtClean="0">
                <a:solidFill>
                  <a:srgbClr val="FFFFCC"/>
                </a:solidFill>
                <a:latin typeface="Cambria" pitchFamily="18" charset="0"/>
              </a:rPr>
              <a:t>+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800" dirty="0" smtClean="0">
                <a:solidFill>
                  <a:srgbClr val="FFFFCC"/>
                </a:solidFill>
                <a:latin typeface="Cambria" pitchFamily="18" charset="0"/>
              </a:rPr>
              <a:t>Sessions:    1 million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800" dirty="0" smtClean="0">
                <a:solidFill>
                  <a:srgbClr val="FFFFCC"/>
                </a:solidFill>
                <a:latin typeface="Cambria" pitchFamily="18" charset="0"/>
              </a:rPr>
              <a:t>Page views:   1. 9 million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800" dirty="0" smtClean="0">
                <a:solidFill>
                  <a:srgbClr val="FFFFCC"/>
                </a:solidFill>
                <a:latin typeface="Cambria" pitchFamily="18" charset="0"/>
              </a:rPr>
              <a:t>Users: 726,000  (30% new visitors)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800" dirty="0" smtClean="0">
                <a:solidFill>
                  <a:srgbClr val="FFFFCC"/>
                </a:solidFill>
                <a:latin typeface="Cambria" pitchFamily="18" charset="0"/>
              </a:rPr>
              <a:t>Bounce rate (single page entry): 61%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sz="1800" dirty="0" smtClean="0">
              <a:solidFill>
                <a:srgbClr val="FFFFCC"/>
              </a:solidFill>
              <a:latin typeface="Cambria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800" dirty="0" smtClean="0">
                <a:solidFill>
                  <a:srgbClr val="FFFFCC"/>
                </a:solidFill>
                <a:latin typeface="Cambria" pitchFamily="18" charset="0"/>
              </a:rPr>
              <a:t>Downloads through ICS 100,000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800" dirty="0" smtClean="0">
                <a:solidFill>
                  <a:srgbClr val="FFFFCC"/>
                </a:solidFill>
                <a:latin typeface="Cambria" pitchFamily="18" charset="0"/>
              </a:rPr>
              <a:t>Downloads through Google.com  1.5 million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800" dirty="0" smtClean="0">
                <a:solidFill>
                  <a:srgbClr val="FFFFCC"/>
                </a:solidFill>
                <a:latin typeface="Cambria" pitchFamily="18" charset="0"/>
              </a:rPr>
              <a:t>Total downloads 1.6 million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800" dirty="0" smtClean="0">
                <a:solidFill>
                  <a:srgbClr val="FFFFCC"/>
                </a:solidFill>
                <a:latin typeface="Cambria" pitchFamily="18" charset="0"/>
              </a:rPr>
              <a:t>Most downloaded documents: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1800" dirty="0" smtClean="0">
                <a:solidFill>
                  <a:srgbClr val="FFFFCC"/>
                </a:solidFill>
                <a:latin typeface="Cambria" pitchFamily="18" charset="0"/>
              </a:rPr>
              <a:t>Radiology &amp; nuclear medicine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1800" dirty="0" smtClean="0">
                <a:solidFill>
                  <a:srgbClr val="FFFFCC"/>
                </a:solidFill>
                <a:latin typeface="Cambria" pitchFamily="18" charset="0"/>
              </a:rPr>
              <a:t>Reactor safety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1800" dirty="0" smtClean="0">
                <a:solidFill>
                  <a:srgbClr val="FFFFCC"/>
                </a:solidFill>
                <a:latin typeface="Cambria" pitchFamily="18" charset="0"/>
              </a:rPr>
              <a:t>Radiation protection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2484438" y="6309320"/>
            <a:ext cx="5975994" cy="353418"/>
          </a:xfrm>
        </p:spPr>
        <p:txBody>
          <a:bodyPr/>
          <a:lstStyle/>
          <a:p>
            <a:pPr>
              <a:defRPr/>
            </a:pPr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17th International Conference on Grey Literature</a:t>
            </a:r>
          </a:p>
          <a:p>
            <a:pPr>
              <a:defRPr/>
            </a:pP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1-2 December 2015, Amsterdam</a:t>
            </a:r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8460432" y="6309320"/>
            <a:ext cx="432048" cy="360040"/>
          </a:xfrm>
        </p:spPr>
        <p:txBody>
          <a:bodyPr/>
          <a:lstStyle/>
          <a:p>
            <a:pPr>
              <a:defRPr/>
            </a:pPr>
            <a:endParaRPr lang="en-GB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defRPr/>
            </a:pPr>
            <a:fld id="{DD80F7B2-6960-4212-977C-7C6245D2AD4F}" type="slidenum">
              <a:rPr lang="en-GB" smtClean="0">
                <a:solidFill>
                  <a:schemeClr val="accent5">
                    <a:lumMod val="75000"/>
                  </a:schemeClr>
                </a:solidFill>
              </a:rPr>
              <a:pPr>
                <a:defRPr/>
              </a:pPr>
              <a:t>11</a:t>
            </a:fld>
            <a:endParaRPr lang="en-GB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78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Access analytics (cont.)</a:t>
            </a:r>
            <a:endParaRPr lang="en-GB" sz="24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2484438" y="6309320"/>
            <a:ext cx="5975994" cy="353418"/>
          </a:xfrm>
        </p:spPr>
        <p:txBody>
          <a:bodyPr/>
          <a:lstStyle/>
          <a:p>
            <a:pPr>
              <a:defRPr/>
            </a:pPr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17th International Conference on Grey Literature</a:t>
            </a:r>
          </a:p>
          <a:p>
            <a:pPr>
              <a:defRPr/>
            </a:pP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1-2 December 2015, Amsterdam</a:t>
            </a:r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8460432" y="6309320"/>
            <a:ext cx="432048" cy="360040"/>
          </a:xfrm>
        </p:spPr>
        <p:txBody>
          <a:bodyPr/>
          <a:lstStyle/>
          <a:p>
            <a:pPr>
              <a:defRPr/>
            </a:pPr>
            <a:endParaRPr lang="en-GB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defRPr/>
            </a:pPr>
            <a:fld id="{DD80F7B2-6960-4212-977C-7C6245D2AD4F}" type="slidenum">
              <a:rPr lang="en-GB" smtClean="0">
                <a:solidFill>
                  <a:schemeClr val="accent5">
                    <a:lumMod val="75000"/>
                  </a:schemeClr>
                </a:solidFill>
              </a:rPr>
              <a:pPr>
                <a:defRPr/>
              </a:pPr>
              <a:t>12</a:t>
            </a:fld>
            <a:endParaRPr lang="en-GB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302656"/>
              </p:ext>
            </p:extLst>
          </p:nvPr>
        </p:nvGraphicFramePr>
        <p:xfrm>
          <a:off x="777535" y="1261244"/>
          <a:ext cx="7287088" cy="340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1704"/>
                <a:gridCol w="1107724"/>
                <a:gridCol w="1014638"/>
                <a:gridCol w="1154267"/>
                <a:gridCol w="1114444"/>
                <a:gridCol w="985421"/>
                <a:gridCol w="87889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#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of records (3,856,529)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% of the collection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# of records accessed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% of records accessed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# of accesses (1,296,607)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% of all accesses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Journal article</a:t>
                      </a:r>
                      <a:endParaRPr lang="en-GB" sz="12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2,386,933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61.89%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108,074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4.53%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500,342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38.58%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Report</a:t>
                      </a:r>
                      <a:endParaRPr lang="en-GB" sz="12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618,619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16.04%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60,260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9.74%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266,194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20.53%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Misc.*</a:t>
                      </a:r>
                      <a:endParaRPr lang="en-GB" sz="12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406,386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10.54%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44,159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10.87%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211,731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16.33%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Book</a:t>
                      </a:r>
                      <a:endParaRPr lang="en-GB" sz="12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390,067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10.11%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35,944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9.22%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304,192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23.46%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Patent</a:t>
                      </a:r>
                      <a:endParaRPr lang="en-GB" sz="12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46,429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1.20%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2,212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4.76%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7,546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0.58%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Multimedia</a:t>
                      </a:r>
                      <a:endParaRPr lang="en-GB" sz="12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7,829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0.20%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1,284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16.40%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6,498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0.50%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Obsolete types**</a:t>
                      </a:r>
                      <a:endParaRPr lang="en-GB" sz="12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266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0.00%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19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7.14%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104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0.00%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260629" y="754602"/>
            <a:ext cx="61078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FFFFCC"/>
                </a:solidFill>
                <a:latin typeface="Calibri" panose="020F0502020204030204" pitchFamily="34" charset="0"/>
              </a:rPr>
              <a:t>INIS Collection access statistics by document type</a:t>
            </a:r>
            <a:endParaRPr lang="en-GB" sz="2000" dirty="0">
              <a:solidFill>
                <a:srgbClr val="FFFFCC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42097" y="4776741"/>
            <a:ext cx="5455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Calibri" panose="020F0502020204030204" pitchFamily="34" charset="0"/>
              </a:rPr>
              <a:t>* Miscellaneous: theses, pamphlets, brochures, conference proceedings</a:t>
            </a:r>
          </a:p>
          <a:p>
            <a:r>
              <a:rPr lang="en-GB" sz="1200" dirty="0">
                <a:latin typeface="Calibri" panose="020F0502020204030204" pitchFamily="34" charset="0"/>
              </a:rPr>
              <a:t> </a:t>
            </a:r>
            <a:r>
              <a:rPr lang="en-GB" sz="1200" dirty="0" smtClean="0">
                <a:latin typeface="Calibri" panose="020F0502020204030204" pitchFamily="34" charset="0"/>
              </a:rPr>
              <a:t>** Obsolete</a:t>
            </a:r>
            <a:r>
              <a:rPr lang="en-GB" sz="1200" dirty="0">
                <a:latin typeface="Calibri" panose="020F0502020204030204" pitchFamily="34" charset="0"/>
              </a:rPr>
              <a:t>: </a:t>
            </a:r>
            <a:r>
              <a:rPr lang="en-GB" sz="1200" dirty="0" smtClean="0">
                <a:latin typeface="Calibri" panose="020F0502020204030204" pitchFamily="34" charset="0"/>
              </a:rPr>
              <a:t>G:Maps; F</a:t>
            </a:r>
            <a:r>
              <a:rPr lang="en-GB" sz="1200" dirty="0">
                <a:latin typeface="Calibri" panose="020F0502020204030204" pitchFamily="34" charset="0"/>
              </a:rPr>
              <a:t>: </a:t>
            </a:r>
            <a:r>
              <a:rPr lang="en-GB" sz="1200" dirty="0" smtClean="0">
                <a:latin typeface="Calibri" panose="020F0502020204030204" pitchFamily="34" charset="0"/>
              </a:rPr>
              <a:t>Audio-visual materials; C</a:t>
            </a:r>
            <a:r>
              <a:rPr lang="en-GB" sz="1200" dirty="0">
                <a:latin typeface="Calibri" panose="020F0502020204030204" pitchFamily="34" charset="0"/>
              </a:rPr>
              <a:t>: </a:t>
            </a:r>
            <a:r>
              <a:rPr lang="en-GB" sz="1200" dirty="0" smtClean="0">
                <a:latin typeface="Calibri" panose="020F0502020204030204" pitchFamily="34" charset="0"/>
              </a:rPr>
              <a:t>Conference</a:t>
            </a:r>
            <a:endParaRPr lang="en-GB" sz="1200" dirty="0">
              <a:latin typeface="Calibri" panose="020F0502020204030204" pitchFamily="34" charset="0"/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3231472" y="2299316"/>
            <a:ext cx="674702" cy="337352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3231472" y="2700291"/>
            <a:ext cx="674702" cy="337352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3231472" y="3410505"/>
            <a:ext cx="674702" cy="337352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368465" y="2364418"/>
            <a:ext cx="674702" cy="1457418"/>
            <a:chOff x="7368465" y="2364418"/>
            <a:chExt cx="674702" cy="1457418"/>
          </a:xfrm>
        </p:grpSpPr>
        <p:sp>
          <p:nvSpPr>
            <p:cNvPr id="11" name="Oval 10"/>
            <p:cNvSpPr/>
            <p:nvPr/>
          </p:nvSpPr>
          <p:spPr bwMode="auto">
            <a:xfrm>
              <a:off x="7368465" y="2364418"/>
              <a:ext cx="674702" cy="337352"/>
            </a:xfrm>
            <a:prstGeom prst="ellipse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7368465" y="2701770"/>
              <a:ext cx="674702" cy="337352"/>
            </a:xfrm>
            <a:prstGeom prst="ellipse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7368465" y="3484484"/>
              <a:ext cx="674702" cy="337352"/>
            </a:xfrm>
            <a:prstGeom prst="ellipse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 rot="20261099">
            <a:off x="3614800" y="2853836"/>
            <a:ext cx="1112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27.78%</a:t>
            </a:r>
            <a:endParaRPr lang="en-GB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20261099">
            <a:off x="6359480" y="2638134"/>
            <a:ext cx="1112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27.44%</a:t>
            </a:r>
            <a:endParaRPr lang="en-GB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97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Conclusions</a:t>
            </a:r>
            <a:endParaRPr lang="en-GB" sz="2400" b="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76179" y="958041"/>
            <a:ext cx="8415059" cy="4235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001" tIns="40000" rIns="80001" bIns="40000">
            <a:spAutoFit/>
          </a:bodyPr>
          <a:lstStyle/>
          <a:p>
            <a:pPr marL="4635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Open access collections/DB bring huge number of users</a:t>
            </a:r>
          </a:p>
          <a:p>
            <a:pPr marL="4635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Specific subject related coverage  attracts special user groups (</a:t>
            </a:r>
            <a:r>
              <a:rPr lang="en-GB" sz="1800" dirty="0" err="1" smtClean="0">
                <a:latin typeface="Cambria" pitchFamily="18" charset="0"/>
              </a:rPr>
              <a:t>edu</a:t>
            </a:r>
            <a:r>
              <a:rPr lang="en-GB" sz="1800" dirty="0" smtClean="0">
                <a:latin typeface="Cambria" pitchFamily="18" charset="0"/>
              </a:rPr>
              <a:t>, </a:t>
            </a:r>
            <a:r>
              <a:rPr lang="en-GB" sz="1800" dirty="0" err="1" smtClean="0">
                <a:latin typeface="Cambria" pitchFamily="18" charset="0"/>
              </a:rPr>
              <a:t>gov</a:t>
            </a:r>
            <a:r>
              <a:rPr lang="en-GB" sz="1800" dirty="0" smtClean="0">
                <a:latin typeface="Cambria" pitchFamily="18" charset="0"/>
              </a:rPr>
              <a:t>)</a:t>
            </a:r>
          </a:p>
          <a:p>
            <a:pPr marL="4635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Most frequently downloaded documents are NOT from the most populous parts of the collection</a:t>
            </a:r>
          </a:p>
          <a:p>
            <a:pPr marL="4635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80% of the INIS Collection is unique </a:t>
            </a:r>
          </a:p>
          <a:p>
            <a:pPr marL="4635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If NCL available from other sites, it is usually only the originator’s website</a:t>
            </a:r>
          </a:p>
          <a:p>
            <a:pPr marL="4635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Access to NCL is directly proportional to their representation in the collection</a:t>
            </a:r>
          </a:p>
          <a:p>
            <a:pPr marL="4635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Users are looking for information irrelevant of its form</a:t>
            </a:r>
          </a:p>
          <a:p>
            <a:pPr marL="4635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GB" sz="1800" dirty="0" smtClean="0">
              <a:latin typeface="Cambria" pitchFamily="18" charset="0"/>
            </a:endParaRPr>
          </a:p>
          <a:p>
            <a:pPr marL="400050" lvl="0" indent="-222250">
              <a:lnSpc>
                <a:spcPct val="150000"/>
              </a:lnSpc>
              <a:buFont typeface="Wingdings" pitchFamily="2" charset="2"/>
              <a:buChar char="§"/>
            </a:pPr>
            <a:endParaRPr lang="en-GB" sz="1800" dirty="0">
              <a:latin typeface="Cambria" pitchFamily="18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2484438" y="6309320"/>
            <a:ext cx="5975994" cy="353418"/>
          </a:xfrm>
        </p:spPr>
        <p:txBody>
          <a:bodyPr/>
          <a:lstStyle/>
          <a:p>
            <a:pPr>
              <a:defRPr/>
            </a:pPr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17th International Conference on Grey Literature</a:t>
            </a:r>
          </a:p>
          <a:p>
            <a:pPr>
              <a:defRPr/>
            </a:pP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1-2 December 2015, Amsterdam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8460432" y="6309320"/>
            <a:ext cx="432048" cy="360040"/>
          </a:xfrm>
        </p:spPr>
        <p:txBody>
          <a:bodyPr/>
          <a:lstStyle/>
          <a:p>
            <a:pPr>
              <a:defRPr/>
            </a:pPr>
            <a:endParaRPr lang="en-GB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defRPr/>
            </a:pPr>
            <a:fld id="{DD80F7B2-6960-4212-977C-7C6245D2AD4F}" type="slidenum">
              <a:rPr lang="en-GB" smtClean="0">
                <a:solidFill>
                  <a:schemeClr val="accent5">
                    <a:lumMod val="75000"/>
                  </a:schemeClr>
                </a:solidFill>
              </a:rPr>
              <a:pPr>
                <a:defRPr/>
              </a:pPr>
              <a:t>13</a:t>
            </a:fld>
            <a:endParaRPr lang="en-GB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70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3131840" y="3925413"/>
            <a:ext cx="28797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4000" b="1" dirty="0">
                <a:solidFill>
                  <a:srgbClr val="FFFFCC"/>
                </a:solidFill>
                <a:latin typeface="Comic Sans MS" pitchFamily="66" charset="0"/>
                <a:cs typeface="Times New Roman" pitchFamily="18" charset="0"/>
              </a:rPr>
              <a:t>Thank you!</a:t>
            </a:r>
          </a:p>
        </p:txBody>
      </p:sp>
      <p:sp>
        <p:nvSpPr>
          <p:cNvPr id="2" name="Rectangle 1"/>
          <p:cNvSpPr/>
          <p:nvPr/>
        </p:nvSpPr>
        <p:spPr>
          <a:xfrm>
            <a:off x="897048" y="1916832"/>
            <a:ext cx="711605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b="1" i="1" dirty="0">
                <a:solidFill>
                  <a:srgbClr val="FFFFCC"/>
                </a:solidFill>
                <a:latin typeface="Bookman Old Style" panose="02050604050505020204" pitchFamily="18" charset="0"/>
              </a:rPr>
              <a:t>True life is lived when tiny changes </a:t>
            </a:r>
            <a:r>
              <a:rPr lang="en-GB" b="1" i="1" dirty="0" smtClean="0">
                <a:solidFill>
                  <a:srgbClr val="FFFFCC"/>
                </a:solidFill>
                <a:latin typeface="Bookman Old Style" panose="02050604050505020204" pitchFamily="18" charset="0"/>
              </a:rPr>
              <a:t>occur!</a:t>
            </a:r>
            <a:endParaRPr lang="en-GB" b="1" i="1" dirty="0">
              <a:solidFill>
                <a:srgbClr val="FFFFCC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en-GB" sz="1800" dirty="0" smtClean="0">
                <a:solidFill>
                  <a:srgbClr val="FFFFCC"/>
                </a:solidFill>
                <a:latin typeface="Cambria" panose="02040503050406030204" pitchFamily="18" charset="0"/>
              </a:rPr>
              <a:t>Leo Tolstoy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2484438" y="6309320"/>
            <a:ext cx="5975994" cy="353418"/>
          </a:xfrm>
        </p:spPr>
        <p:txBody>
          <a:bodyPr/>
          <a:lstStyle/>
          <a:p>
            <a:pPr>
              <a:defRPr/>
            </a:pPr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17th International Conference on Grey Literature</a:t>
            </a:r>
          </a:p>
          <a:p>
            <a:pPr>
              <a:defRPr/>
            </a:pP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1-2 December 2015, Amsterdam</a:t>
            </a: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8460432" y="6309320"/>
            <a:ext cx="432048" cy="360040"/>
          </a:xfrm>
        </p:spPr>
        <p:txBody>
          <a:bodyPr/>
          <a:lstStyle/>
          <a:p>
            <a:pPr>
              <a:defRPr/>
            </a:pPr>
            <a:endParaRPr lang="en-GB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defRPr/>
            </a:pPr>
            <a:fld id="{DD80F7B2-6960-4212-977C-7C6245D2AD4F}" type="slidenum">
              <a:rPr lang="en-GB" smtClean="0">
                <a:solidFill>
                  <a:schemeClr val="accent5">
                    <a:lumMod val="75000"/>
                  </a:schemeClr>
                </a:solidFill>
              </a:rPr>
              <a:pPr>
                <a:defRPr/>
              </a:pPr>
              <a:t>14</a:t>
            </a:fld>
            <a:endParaRPr lang="en-GB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2484438" y="6309320"/>
            <a:ext cx="5975994" cy="353418"/>
          </a:xfrm>
        </p:spPr>
        <p:txBody>
          <a:bodyPr/>
          <a:lstStyle/>
          <a:p>
            <a:pPr>
              <a:defRPr/>
            </a:pPr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17th International Conference on Grey Literature</a:t>
            </a:r>
          </a:p>
          <a:p>
            <a:pPr>
              <a:defRPr/>
            </a:pP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1-2 December 2015, Amsterdam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8460432" y="6309320"/>
            <a:ext cx="432048" cy="360040"/>
          </a:xfrm>
        </p:spPr>
        <p:txBody>
          <a:bodyPr/>
          <a:lstStyle/>
          <a:p>
            <a:pPr>
              <a:defRPr/>
            </a:pPr>
            <a:endParaRPr lang="en-GB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defRPr/>
            </a:pPr>
            <a:fld id="{DD80F7B2-6960-4212-977C-7C6245D2AD4F}" type="slidenum">
              <a:rPr lang="en-GB" smtClean="0">
                <a:solidFill>
                  <a:schemeClr val="accent5">
                    <a:lumMod val="75000"/>
                  </a:schemeClr>
                </a:solidFill>
              </a:rPr>
              <a:pPr>
                <a:defRPr/>
              </a:pPr>
              <a:t>2</a:t>
            </a:fld>
            <a:endParaRPr lang="en-GB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7564" y="2018076"/>
            <a:ext cx="229319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rgbClr val="FFFFCC"/>
                </a:solidFill>
                <a:latin typeface="Cambria" panose="02040503050406030204" pitchFamily="18" charset="0"/>
              </a:rPr>
              <a:t>Who</a:t>
            </a:r>
          </a:p>
          <a:p>
            <a:r>
              <a:rPr lang="en-GB" sz="3600" dirty="0">
                <a:solidFill>
                  <a:srgbClr val="FFFFCC"/>
                </a:solidFill>
                <a:latin typeface="Cambria" panose="02040503050406030204" pitchFamily="18" charset="0"/>
              </a:rPr>
              <a:t> </a:t>
            </a:r>
            <a:r>
              <a:rPr lang="en-GB" sz="3600" dirty="0" smtClean="0">
                <a:solidFill>
                  <a:srgbClr val="FFFFCC"/>
                </a:solidFill>
                <a:latin typeface="Cambria" panose="02040503050406030204" pitchFamily="18" charset="0"/>
              </a:rPr>
              <a:t>       &amp;</a:t>
            </a:r>
          </a:p>
          <a:p>
            <a:r>
              <a:rPr lang="en-GB" sz="3600" dirty="0">
                <a:solidFill>
                  <a:srgbClr val="FFFFCC"/>
                </a:solidFill>
                <a:latin typeface="Cambria" panose="02040503050406030204" pitchFamily="18" charset="0"/>
              </a:rPr>
              <a:t> </a:t>
            </a:r>
            <a:r>
              <a:rPr lang="en-GB" sz="3600" dirty="0" smtClean="0">
                <a:solidFill>
                  <a:srgbClr val="FFFFCC"/>
                </a:solidFill>
                <a:latin typeface="Cambria" panose="02040503050406030204" pitchFamily="18" charset="0"/>
              </a:rPr>
              <a:t>         Why?</a:t>
            </a:r>
            <a:endParaRPr lang="en-GB" sz="3600" dirty="0">
              <a:solidFill>
                <a:srgbClr val="FFFFCC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95926" y="1979141"/>
            <a:ext cx="303211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anose="02040503050406030204" pitchFamily="18" charset="0"/>
              </a:rPr>
              <a:t>Subject coverage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dirty="0" smtClean="0">
              <a:solidFill>
                <a:srgbClr val="FFFFCC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anose="02040503050406030204" pitchFamily="18" charset="0"/>
              </a:rPr>
              <a:t>Type of documents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dirty="0" smtClean="0">
              <a:solidFill>
                <a:srgbClr val="FFFFCC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anose="02040503050406030204" pitchFamily="18" charset="0"/>
              </a:rPr>
              <a:t>Uniqueness</a:t>
            </a:r>
          </a:p>
          <a:p>
            <a:endParaRPr lang="en-GB" dirty="0">
              <a:solidFill>
                <a:srgbClr val="FFFFCC"/>
              </a:solidFill>
              <a:latin typeface="Cambria" panose="02040503050406030204" pitchFamily="18" charset="0"/>
            </a:endParaRPr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4974" y="4985414"/>
            <a:ext cx="1396365" cy="100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 rot="20310884" flipH="1">
            <a:off x="163437" y="735876"/>
            <a:ext cx="2109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Cambria" panose="02040503050406030204" pitchFamily="18" charset="0"/>
              </a:rPr>
              <a:t>Presentation</a:t>
            </a:r>
            <a:endParaRPr lang="en-GB" b="1" dirty="0">
              <a:latin typeface="Cambria" panose="0204050305040603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89067" y="4631471"/>
            <a:ext cx="51803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C000"/>
                </a:solidFill>
                <a:latin typeface="Cambria" panose="02040503050406030204" pitchFamily="18" charset="0"/>
              </a:rPr>
              <a:t>Use analytics to confirm this and to </a:t>
            </a:r>
          </a:p>
          <a:p>
            <a:pPr algn="ctr"/>
            <a:r>
              <a:rPr lang="en-GB" b="1" dirty="0" smtClean="0">
                <a:solidFill>
                  <a:srgbClr val="FFC000"/>
                </a:solidFill>
                <a:latin typeface="Cambria" panose="02040503050406030204" pitchFamily="18" charset="0"/>
              </a:rPr>
              <a:t>challenge and improve services!</a:t>
            </a:r>
            <a:endParaRPr lang="en-GB" b="1" dirty="0">
              <a:solidFill>
                <a:srgbClr val="FFC000"/>
              </a:solidFill>
              <a:latin typeface="Cambria" panose="0204050305040603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89904" y="1785101"/>
            <a:ext cx="7954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GB" sz="72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2732" y="2995426"/>
            <a:ext cx="7280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 smtClean="0">
                <a:solidFill>
                  <a:srgbClr val="92D050"/>
                </a:solidFill>
                <a:sym typeface="Wingdings"/>
              </a:rPr>
              <a:t></a:t>
            </a:r>
            <a:endParaRPr lang="en-GB" sz="5400" dirty="0">
              <a:solidFill>
                <a:srgbClr val="92D05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7504" y="1185161"/>
            <a:ext cx="885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 smtClean="0">
                <a:ln w="8890" cap="flat" cmpd="sng" algn="ctr">
                  <a:solidFill>
                    <a:srgbClr val="FCFCFD"/>
                  </a:solidFill>
                  <a:prstDash val="solid"/>
                  <a:miter lim="0"/>
                </a:ln>
                <a:solidFill>
                  <a:schemeClr val="accent5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Public </a:t>
            </a:r>
            <a:r>
              <a:rPr lang="en-GB" sz="2800" b="1" dirty="0">
                <a:ln w="8890" cap="flat" cmpd="sng" algn="ctr">
                  <a:solidFill>
                    <a:srgbClr val="FCFCFD"/>
                  </a:solidFill>
                  <a:prstDash val="solid"/>
                  <a:miter lim="0"/>
                </a:ln>
                <a:solidFill>
                  <a:schemeClr val="accent5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Interest in Accessing the INIS </a:t>
            </a:r>
            <a:r>
              <a:rPr lang="en-GB" sz="2800" b="1" dirty="0" smtClean="0">
                <a:ln w="8890" cap="flat" cmpd="sng" algn="ctr">
                  <a:solidFill>
                    <a:srgbClr val="FCFCFD"/>
                  </a:solidFill>
                  <a:prstDash val="solid"/>
                  <a:miter lim="0"/>
                </a:ln>
                <a:solidFill>
                  <a:schemeClr val="accent5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Collection</a:t>
            </a:r>
            <a:endParaRPr lang="en-GB" sz="2800" dirty="0" smtClean="0">
              <a:ln w="8890" cap="flat" cmpd="sng" algn="ctr">
                <a:solidFill>
                  <a:srgbClr val="FCFCFD"/>
                </a:solidFill>
                <a:prstDash val="solid"/>
                <a:miter lim="0"/>
              </a:ln>
              <a:solidFill>
                <a:schemeClr val="tx1">
                  <a:lumMod val="90000"/>
                </a:schemeClr>
              </a:solidFill>
              <a:effectLst>
                <a:outerShdw blurRad="55004" dist="50800" dir="5400000" algn="tl">
                  <a:srgbClr val="000000">
                    <a:alpha val="33000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8338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5" grpId="0"/>
      <p:bldP spid="2" grpId="0"/>
      <p:bldP spid="4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84438" y="6309320"/>
            <a:ext cx="5975994" cy="353418"/>
          </a:xfrm>
        </p:spPr>
        <p:txBody>
          <a:bodyPr/>
          <a:lstStyle/>
          <a:p>
            <a:pPr>
              <a:defRPr/>
            </a:pPr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17th International Conference on Grey Literature</a:t>
            </a:r>
          </a:p>
          <a:p>
            <a:pPr>
              <a:defRPr/>
            </a:pP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1-2 December 2015, Amsterdam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8460432" y="6309320"/>
            <a:ext cx="432048" cy="360040"/>
          </a:xfrm>
        </p:spPr>
        <p:txBody>
          <a:bodyPr/>
          <a:lstStyle/>
          <a:p>
            <a:pPr>
              <a:defRPr/>
            </a:pPr>
            <a:endParaRPr lang="en-GB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defRPr/>
            </a:pPr>
            <a:fld id="{DD80F7B2-6960-4212-977C-7C6245D2AD4F}" type="slidenum">
              <a:rPr lang="en-GB" smtClean="0">
                <a:solidFill>
                  <a:schemeClr val="accent5">
                    <a:lumMod val="75000"/>
                  </a:schemeClr>
                </a:solidFill>
              </a:rPr>
              <a:pPr>
                <a:defRPr/>
              </a:pPr>
              <a:t>3</a:t>
            </a:fld>
            <a:endParaRPr lang="en-GB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>
                <a:solidFill>
                  <a:srgbClr val="FFFFFF"/>
                </a:solidFill>
                <a:latin typeface="Times New Roman" pitchFamily="18" charset="0"/>
              </a:rPr>
              <a:t>Presentation at a glance</a:t>
            </a:r>
            <a:endParaRPr lang="en-GB" sz="24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50502" y="1193794"/>
            <a:ext cx="720377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en-GB" dirty="0">
                <a:latin typeface="Cambria" pitchFamily="18" charset="0"/>
              </a:rPr>
              <a:t>International Atomic Energy Agency (IAEA</a:t>
            </a:r>
            <a:r>
              <a:rPr lang="en-GB" dirty="0" smtClean="0">
                <a:latin typeface="Cambria" pitchFamily="18" charset="0"/>
              </a:rPr>
              <a:t>)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en-GB" dirty="0" smtClean="0">
                <a:latin typeface="Cambria" pitchFamily="18" charset="0"/>
              </a:rPr>
              <a:t>IAEA nuclear information goals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en-GB" dirty="0" smtClean="0">
                <a:latin typeface="Cambria" pitchFamily="18" charset="0"/>
              </a:rPr>
              <a:t>International </a:t>
            </a:r>
            <a:r>
              <a:rPr lang="en-GB" dirty="0">
                <a:latin typeface="Cambria" pitchFamily="18" charset="0"/>
              </a:rPr>
              <a:t>Nuclear Information System (INIS)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en-GB" dirty="0" smtClean="0">
                <a:latin typeface="Cambria" pitchFamily="18" charset="0"/>
              </a:rPr>
              <a:t>INIS repository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en-GB" dirty="0" smtClean="0">
                <a:latin typeface="Cambria" pitchFamily="18" charset="0"/>
              </a:rPr>
              <a:t>INIS collection by subject</a:t>
            </a:r>
            <a:endParaRPr lang="en-GB" dirty="0">
              <a:latin typeface="Cambria" pitchFamily="18" charset="0"/>
            </a:endParaRP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en-GB" dirty="0" smtClean="0">
                <a:latin typeface="Cambria" pitchFamily="18" charset="0"/>
              </a:rPr>
              <a:t>INIS collection by record types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en-GB" dirty="0">
                <a:latin typeface="Cambria" pitchFamily="18" charset="0"/>
              </a:rPr>
              <a:t>Collection uniqueness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en-GB" dirty="0" smtClean="0">
                <a:latin typeface="Cambria" pitchFamily="18" charset="0"/>
              </a:rPr>
              <a:t>Access analytics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en-GB" dirty="0" smtClean="0">
                <a:latin typeface="Cambria" pitchFamily="18" charset="0"/>
              </a:rPr>
              <a:t>Conclusions</a:t>
            </a:r>
            <a:endParaRPr lang="en-GB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76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International Atomic Energy Agency (IAEA)</a:t>
            </a:r>
            <a:endParaRPr lang="en-GB" sz="24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2484438" y="6309320"/>
            <a:ext cx="5975994" cy="353418"/>
          </a:xfrm>
        </p:spPr>
        <p:txBody>
          <a:bodyPr/>
          <a:lstStyle/>
          <a:p>
            <a:pPr>
              <a:defRPr/>
            </a:pPr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17th International Conference on Grey Literature</a:t>
            </a:r>
          </a:p>
          <a:p>
            <a:pPr>
              <a:defRPr/>
            </a:pP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1-2 December 2015, Amsterdam</a:t>
            </a: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8460432" y="6309320"/>
            <a:ext cx="432048" cy="360040"/>
          </a:xfrm>
        </p:spPr>
        <p:txBody>
          <a:bodyPr/>
          <a:lstStyle/>
          <a:p>
            <a:pPr>
              <a:defRPr/>
            </a:pPr>
            <a:endParaRPr lang="en-GB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defRPr/>
            </a:pPr>
            <a:fld id="{DD80F7B2-6960-4212-977C-7C6245D2AD4F}" type="slidenum">
              <a:rPr lang="en-GB" smtClean="0">
                <a:solidFill>
                  <a:schemeClr val="accent5">
                    <a:lumMod val="75000"/>
                  </a:schemeClr>
                </a:solidFill>
              </a:rPr>
              <a:pPr>
                <a:defRPr/>
              </a:pPr>
              <a:t>4</a:t>
            </a:fld>
            <a:endParaRPr lang="en-GB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052" name="Picture 4" descr="http://f.a7.org/pictures/445/4454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80728"/>
            <a:ext cx="2562068" cy="17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226595"/>
            <a:ext cx="3429757" cy="1562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284984"/>
            <a:ext cx="2993529" cy="1995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23928" y="1268760"/>
            <a:ext cx="915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latin typeface="Calibri" panose="020F0502020204030204" pitchFamily="34" charset="0"/>
              </a:rPr>
              <a:t>1957</a:t>
            </a:r>
            <a:endParaRPr lang="en-GB" sz="2800" dirty="0"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96136" y="2440331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latin typeface="Calibri" panose="020F0502020204030204" pitchFamily="34" charset="0"/>
              </a:rPr>
              <a:t>165</a:t>
            </a:r>
            <a:endParaRPr lang="en-GB" sz="2800" dirty="0"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96335" y="3805773"/>
            <a:ext cx="91563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dirty="0" smtClean="0">
                <a:latin typeface="Calibri" panose="020F0502020204030204" pitchFamily="34" charset="0"/>
              </a:rPr>
              <a:t>2300</a:t>
            </a:r>
          </a:p>
          <a:p>
            <a:pPr algn="ctr"/>
            <a:r>
              <a:rPr lang="en-GB" sz="2800" dirty="0" smtClean="0">
                <a:latin typeface="Calibri" panose="020F0502020204030204" pitchFamily="34" charset="0"/>
              </a:rPr>
              <a:t>100</a:t>
            </a:r>
            <a:endParaRPr lang="en-GB" sz="2800" dirty="0"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9552" y="5373216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solidFill>
                  <a:srgbClr val="FFFFCC"/>
                </a:solidFill>
                <a:latin typeface="Calibri" panose="020F0502020204030204" pitchFamily="34" charset="0"/>
              </a:rPr>
              <a:t>Promote </a:t>
            </a:r>
            <a:r>
              <a:rPr lang="en-GB" i="1" dirty="0">
                <a:solidFill>
                  <a:srgbClr val="FFFFCC"/>
                </a:solidFill>
                <a:latin typeface="Calibri" panose="020F0502020204030204" pitchFamily="34" charset="0"/>
              </a:rPr>
              <a:t>safe, secure and peaceful uses of </a:t>
            </a:r>
            <a:r>
              <a:rPr lang="en-GB" i="1" dirty="0" smtClean="0">
                <a:solidFill>
                  <a:srgbClr val="FFFFCC"/>
                </a:solidFill>
                <a:latin typeface="Calibri" panose="020F0502020204030204" pitchFamily="34" charset="0"/>
              </a:rPr>
              <a:t>nuclear technologies</a:t>
            </a:r>
            <a:endParaRPr lang="en-GB" i="1" dirty="0">
              <a:solidFill>
                <a:srgbClr val="FFFFCC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59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dirty="0" smtClean="0">
                <a:solidFill>
                  <a:schemeClr val="tx1"/>
                </a:solidFill>
                <a:latin typeface="Cambria" pitchFamily="18" charset="0"/>
              </a:rPr>
              <a:t>IAEA </a:t>
            </a:r>
            <a:r>
              <a:rPr lang="en-GB" sz="2400" dirty="0">
                <a:solidFill>
                  <a:schemeClr val="tx1"/>
                </a:solidFill>
                <a:latin typeface="Cambria" pitchFamily="18" charset="0"/>
              </a:rPr>
              <a:t>nuclear information </a:t>
            </a:r>
            <a:r>
              <a:rPr lang="en-GB" sz="2400" dirty="0" smtClean="0">
                <a:solidFill>
                  <a:schemeClr val="tx1"/>
                </a:solidFill>
                <a:latin typeface="Cambria" pitchFamily="18" charset="0"/>
              </a:rPr>
              <a:t>goals</a:t>
            </a:r>
            <a:endParaRPr lang="en-GB" sz="2400" kern="1200" dirty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268760"/>
            <a:ext cx="87849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9138" lvl="2" indent="-274638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itchFamily="18" charset="0"/>
              </a:rPr>
              <a:t>Foster </a:t>
            </a:r>
            <a:r>
              <a:rPr lang="en-GB" dirty="0">
                <a:solidFill>
                  <a:srgbClr val="FFFFCC"/>
                </a:solidFill>
                <a:latin typeface="Cambria" pitchFamily="18" charset="0"/>
              </a:rPr>
              <a:t>the </a:t>
            </a:r>
            <a:r>
              <a:rPr lang="en-GB" dirty="0" smtClean="0">
                <a:solidFill>
                  <a:srgbClr val="FFFFCC"/>
                </a:solidFill>
                <a:latin typeface="Cambria" pitchFamily="18" charset="0"/>
              </a:rPr>
              <a:t>exchange</a:t>
            </a:r>
          </a:p>
          <a:p>
            <a:pPr marL="444500" lvl="2"/>
            <a:r>
              <a:rPr lang="en-GB" sz="1800" dirty="0" smtClean="0">
                <a:latin typeface="Cambria" pitchFamily="18" charset="0"/>
              </a:rPr>
              <a:t>      of STI on the peaceful </a:t>
            </a:r>
            <a:r>
              <a:rPr lang="en-GB" sz="1800" dirty="0">
                <a:latin typeface="Cambria" pitchFamily="18" charset="0"/>
              </a:rPr>
              <a:t>use of nuclear science and </a:t>
            </a:r>
            <a:r>
              <a:rPr lang="en-GB" sz="1800" dirty="0" smtClean="0">
                <a:latin typeface="Cambria" pitchFamily="18" charset="0"/>
              </a:rPr>
              <a:t>technology </a:t>
            </a:r>
          </a:p>
          <a:p>
            <a:pPr marL="444500" lvl="2"/>
            <a:r>
              <a:rPr lang="en-GB" sz="1800" dirty="0" smtClean="0">
                <a:latin typeface="Cambria" pitchFamily="18" charset="0"/>
              </a:rPr>
              <a:t>      (collect, process, preserve, disseminate)</a:t>
            </a:r>
          </a:p>
          <a:p>
            <a:pPr marL="719138" lvl="2" indent="-274638">
              <a:buFont typeface="Wingdings" panose="05000000000000000000" pitchFamily="2" charset="2"/>
              <a:buChar char="§"/>
            </a:pPr>
            <a:endParaRPr lang="en-GB" sz="1200" dirty="0" smtClean="0">
              <a:latin typeface="Cambria" pitchFamily="18" charset="0"/>
            </a:endParaRPr>
          </a:p>
          <a:p>
            <a:pPr marL="719138" lvl="2" indent="-274638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itchFamily="18" charset="0"/>
              </a:rPr>
              <a:t>Increase awareness</a:t>
            </a:r>
          </a:p>
          <a:p>
            <a:pPr marL="444500" lvl="2"/>
            <a:r>
              <a:rPr lang="en-GB" dirty="0" smtClean="0">
                <a:latin typeface="Cambria" pitchFamily="18" charset="0"/>
              </a:rPr>
              <a:t>    </a:t>
            </a:r>
            <a:r>
              <a:rPr lang="en-GB" sz="1800" dirty="0" smtClean="0">
                <a:latin typeface="Cambria" pitchFamily="18" charset="0"/>
              </a:rPr>
              <a:t>of </a:t>
            </a:r>
            <a:r>
              <a:rPr lang="en-GB" sz="1800" dirty="0">
                <a:latin typeface="Cambria" pitchFamily="18" charset="0"/>
              </a:rPr>
              <a:t>the importance of </a:t>
            </a:r>
            <a:r>
              <a:rPr lang="en-GB" sz="1800" dirty="0" smtClean="0">
                <a:latin typeface="Cambria" pitchFamily="18" charset="0"/>
              </a:rPr>
              <a:t> managing  nuclear information resources</a:t>
            </a:r>
          </a:p>
          <a:p>
            <a:pPr marL="719138" lvl="2" indent="-274638">
              <a:buFont typeface="Wingdings" panose="05000000000000000000" pitchFamily="2" charset="2"/>
              <a:buChar char="§"/>
            </a:pPr>
            <a:endParaRPr lang="en-GB" sz="1200" dirty="0" smtClean="0">
              <a:latin typeface="Cambria" pitchFamily="18" charset="0"/>
            </a:endParaRPr>
          </a:p>
          <a:p>
            <a:pPr marL="719138" lvl="2" indent="-274638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itchFamily="18" charset="0"/>
              </a:rPr>
              <a:t>Assist with capacity building and training</a:t>
            </a:r>
            <a:r>
              <a:rPr lang="en-GB" dirty="0" smtClean="0">
                <a:latin typeface="Cambria" pitchFamily="18" charset="0"/>
              </a:rPr>
              <a:t> </a:t>
            </a:r>
            <a:endParaRPr lang="en-GB" sz="1200" dirty="0" smtClean="0">
              <a:latin typeface="Cambria" pitchFamily="18" charset="0"/>
            </a:endParaRPr>
          </a:p>
          <a:p>
            <a:pPr marL="719138" lvl="2" indent="-274638">
              <a:buFont typeface="Wingdings" panose="05000000000000000000" pitchFamily="2" charset="2"/>
              <a:buChar char="§"/>
            </a:pPr>
            <a:endParaRPr lang="en-GB" sz="1200" dirty="0" smtClean="0">
              <a:latin typeface="Cambria" pitchFamily="18" charset="0"/>
            </a:endParaRPr>
          </a:p>
          <a:p>
            <a:pPr marL="719138" lvl="2" indent="-274638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itchFamily="18" charset="0"/>
              </a:rPr>
              <a:t>Provide </a:t>
            </a:r>
            <a:r>
              <a:rPr lang="en-GB" dirty="0">
                <a:solidFill>
                  <a:srgbClr val="FFFFCC"/>
                </a:solidFill>
                <a:latin typeface="Cambria" pitchFamily="18" charset="0"/>
              </a:rPr>
              <a:t>information services and support to </a:t>
            </a:r>
            <a:r>
              <a:rPr lang="en-GB" dirty="0" smtClean="0">
                <a:solidFill>
                  <a:srgbClr val="FFFFCC"/>
                </a:solidFill>
                <a:latin typeface="Cambria" pitchFamily="18" charset="0"/>
              </a:rPr>
              <a:t>Member States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2484438" y="6309320"/>
            <a:ext cx="5975994" cy="353418"/>
          </a:xfrm>
        </p:spPr>
        <p:txBody>
          <a:bodyPr/>
          <a:lstStyle/>
          <a:p>
            <a:pPr>
              <a:defRPr/>
            </a:pPr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17th International Conference on Grey Literature</a:t>
            </a:r>
          </a:p>
          <a:p>
            <a:pPr>
              <a:defRPr/>
            </a:pP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1-2 December 2015, Amsterdam</a:t>
            </a: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8460432" y="6309320"/>
            <a:ext cx="432048" cy="360040"/>
          </a:xfrm>
        </p:spPr>
        <p:txBody>
          <a:bodyPr/>
          <a:lstStyle/>
          <a:p>
            <a:pPr>
              <a:defRPr/>
            </a:pPr>
            <a:endParaRPr lang="en-GB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defRPr/>
            </a:pPr>
            <a:fld id="{DD80F7B2-6960-4212-977C-7C6245D2AD4F}" type="slidenum">
              <a:rPr lang="en-GB" smtClean="0">
                <a:solidFill>
                  <a:schemeClr val="accent5">
                    <a:lumMod val="75000"/>
                  </a:schemeClr>
                </a:solidFill>
              </a:rPr>
              <a:pPr>
                <a:defRPr/>
              </a:pPr>
              <a:t>5</a:t>
            </a:fld>
            <a:endParaRPr lang="en-GB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94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International Nuclear Information System (INIS)</a:t>
            </a:r>
            <a:endParaRPr lang="en-GB" sz="24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268760"/>
            <a:ext cx="79928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NCL in </a:t>
            </a:r>
            <a:r>
              <a:rPr lang="en-GB" sz="2000" dirty="0">
                <a:solidFill>
                  <a:srgbClr val="EAEAEA"/>
                </a:solidFill>
                <a:latin typeface="Cambria" panose="02040503050406030204" pitchFamily="18" charset="0"/>
              </a:rPr>
              <a:t>the field of nuclear science and </a:t>
            </a:r>
            <a:r>
              <a:rPr lang="en-GB" sz="20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technology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IAEA 1970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130 states </a:t>
            </a:r>
            <a:r>
              <a:rPr lang="en-GB" sz="2000" dirty="0">
                <a:solidFill>
                  <a:srgbClr val="EAEAEA"/>
                </a:solidFill>
                <a:latin typeface="Cambria" panose="02040503050406030204" pitchFamily="18" charset="0"/>
              </a:rPr>
              <a:t>and 24 international </a:t>
            </a:r>
            <a:r>
              <a:rPr lang="en-GB" sz="20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organizations</a:t>
            </a:r>
          </a:p>
          <a:p>
            <a:endParaRPr lang="en-GB" sz="2000" dirty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The role: 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FFFF00"/>
                </a:solidFill>
                <a:latin typeface="Cambria" panose="02040503050406030204" pitchFamily="18" charset="0"/>
              </a:rPr>
              <a:t>To collect </a:t>
            </a:r>
            <a:r>
              <a:rPr lang="en-GB" sz="2000" b="1" dirty="0">
                <a:solidFill>
                  <a:srgbClr val="FFFF00"/>
                </a:solidFill>
                <a:latin typeface="Cambria" panose="02040503050406030204" pitchFamily="18" charset="0"/>
              </a:rPr>
              <a:t>and process</a:t>
            </a:r>
            <a:r>
              <a:rPr lang="en-GB" sz="2000" dirty="0">
                <a:solidFill>
                  <a:srgbClr val="EAEAEA"/>
                </a:solidFill>
                <a:latin typeface="Cambria" panose="02040503050406030204" pitchFamily="18" charset="0"/>
              </a:rPr>
              <a:t> </a:t>
            </a:r>
            <a:endParaRPr lang="en-GB" sz="2000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lvl="1"/>
            <a:r>
              <a:rPr lang="en-GB" sz="20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       metadata &amp; full-texts </a:t>
            </a:r>
            <a:r>
              <a:rPr lang="en-GB" sz="2000" dirty="0">
                <a:solidFill>
                  <a:srgbClr val="EAEAEA"/>
                </a:solidFill>
                <a:latin typeface="Cambria" panose="02040503050406030204" pitchFamily="18" charset="0"/>
              </a:rPr>
              <a:t>of nuclear </a:t>
            </a:r>
            <a:r>
              <a:rPr lang="en-GB" sz="20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literature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FFFF00"/>
                </a:solidFill>
                <a:latin typeface="Cambria" panose="02040503050406030204" pitchFamily="18" charset="0"/>
              </a:rPr>
              <a:t>To preserve</a:t>
            </a:r>
          </a:p>
          <a:p>
            <a:pPr lvl="1"/>
            <a:r>
              <a:rPr lang="en-GB" sz="2000" dirty="0">
                <a:solidFill>
                  <a:srgbClr val="EAEAEA"/>
                </a:solidFill>
                <a:latin typeface="Cambria" panose="02040503050406030204" pitchFamily="18" charset="0"/>
              </a:rPr>
              <a:t> </a:t>
            </a:r>
            <a:r>
              <a:rPr lang="en-GB" sz="20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      NCL (documents</a:t>
            </a:r>
            <a:r>
              <a:rPr lang="en-GB" sz="2000" dirty="0">
                <a:solidFill>
                  <a:srgbClr val="EAEAEA"/>
                </a:solidFill>
                <a:latin typeface="Cambria" panose="02040503050406030204" pitchFamily="18" charset="0"/>
              </a:rPr>
              <a:t>, </a:t>
            </a:r>
            <a:r>
              <a:rPr lang="en-GB" sz="20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 reports, &amp; other full-text publications)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FFFF00"/>
                </a:solidFill>
                <a:latin typeface="Cambria" panose="02040503050406030204" pitchFamily="18" charset="0"/>
              </a:rPr>
              <a:t>To disseminate</a:t>
            </a:r>
          </a:p>
          <a:p>
            <a:pPr lvl="1"/>
            <a:r>
              <a:rPr lang="en-GB" sz="20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       publications from the INIS repository free of charge to all  </a:t>
            </a:r>
          </a:p>
          <a:p>
            <a:pPr lvl="1"/>
            <a:r>
              <a:rPr lang="en-GB" sz="2000" dirty="0">
                <a:solidFill>
                  <a:srgbClr val="EAEAEA"/>
                </a:solidFill>
                <a:latin typeface="Cambria" panose="02040503050406030204" pitchFamily="18" charset="0"/>
              </a:rPr>
              <a:t> </a:t>
            </a:r>
            <a:r>
              <a:rPr lang="en-GB" sz="20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      Internet users</a:t>
            </a:r>
          </a:p>
        </p:txBody>
      </p:sp>
      <p:sp>
        <p:nvSpPr>
          <p:cNvPr id="6" name="Rectangle 5"/>
          <p:cNvSpPr/>
          <p:nvPr/>
        </p:nvSpPr>
        <p:spPr>
          <a:xfrm>
            <a:off x="1763688" y="5125110"/>
            <a:ext cx="55446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800" dirty="0" smtClean="0">
                <a:solidFill>
                  <a:srgbClr val="FFFFCC"/>
                </a:solidFill>
                <a:latin typeface="Calibri" panose="020F0502020204030204" pitchFamily="34" charset="0"/>
              </a:rPr>
              <a:t>Free</a:t>
            </a:r>
            <a:r>
              <a:rPr lang="en-GB" sz="1800" dirty="0">
                <a:solidFill>
                  <a:srgbClr val="FFFFCC"/>
                </a:solidFill>
                <a:latin typeface="Calibri" panose="020F0502020204030204" pitchFamily="34" charset="0"/>
              </a:rPr>
              <a:t>, open and unrestricted </a:t>
            </a:r>
            <a:r>
              <a:rPr lang="en-GB" sz="1800" dirty="0" smtClean="0">
                <a:solidFill>
                  <a:srgbClr val="FFFFCC"/>
                </a:solidFill>
                <a:latin typeface="Calibri" panose="020F0502020204030204" pitchFamily="34" charset="0"/>
              </a:rPr>
              <a:t>web access  since April 2009</a:t>
            </a:r>
          </a:p>
          <a:p>
            <a:pPr lvl="0" algn="ctr"/>
            <a:r>
              <a:rPr lang="en-GB" b="1" i="1" dirty="0" smtClean="0">
                <a:solidFill>
                  <a:srgbClr val="FFFFCC"/>
                </a:solidFill>
                <a:latin typeface="Calibri" panose="020F0502020204030204" pitchFamily="34" charset="0"/>
              </a:rPr>
              <a:t>iaea.org/</a:t>
            </a:r>
            <a:r>
              <a:rPr lang="en-GB" b="1" i="1" dirty="0" err="1" smtClean="0">
                <a:solidFill>
                  <a:srgbClr val="FFFFCC"/>
                </a:solidFill>
                <a:latin typeface="Calibri" panose="020F0502020204030204" pitchFamily="34" charset="0"/>
              </a:rPr>
              <a:t>inis</a:t>
            </a:r>
            <a:endParaRPr lang="en-GB" b="1" i="1" dirty="0">
              <a:solidFill>
                <a:srgbClr val="FFFFCC"/>
              </a:solidFill>
              <a:latin typeface="Calibri" panose="020F050202020403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2484438" y="6309320"/>
            <a:ext cx="5975994" cy="353418"/>
          </a:xfrm>
        </p:spPr>
        <p:txBody>
          <a:bodyPr/>
          <a:lstStyle/>
          <a:p>
            <a:pPr>
              <a:defRPr/>
            </a:pPr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17th International Conference on Grey Literature</a:t>
            </a:r>
          </a:p>
          <a:p>
            <a:pPr>
              <a:defRPr/>
            </a:pP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1-2 December 2015, Amsterdam</a:t>
            </a: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8460432" y="6309320"/>
            <a:ext cx="432048" cy="360040"/>
          </a:xfrm>
        </p:spPr>
        <p:txBody>
          <a:bodyPr/>
          <a:lstStyle/>
          <a:p>
            <a:pPr>
              <a:defRPr/>
            </a:pPr>
            <a:endParaRPr lang="en-GB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defRPr/>
            </a:pPr>
            <a:fld id="{DD80F7B2-6960-4212-977C-7C6245D2AD4F}" type="slidenum">
              <a:rPr lang="en-GB" smtClean="0">
                <a:solidFill>
                  <a:schemeClr val="accent5">
                    <a:lumMod val="75000"/>
                  </a:schemeClr>
                </a:solidFill>
              </a:rPr>
              <a:pPr>
                <a:defRPr/>
              </a:pPr>
              <a:t>6</a:t>
            </a:fld>
            <a:endParaRPr lang="en-GB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01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INIS repository</a:t>
            </a:r>
            <a:endParaRPr lang="en-GB" sz="24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0848" y="820183"/>
            <a:ext cx="723334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buFont typeface="Wingdings" pitchFamily="2" charset="2"/>
              <a:buChar char="§"/>
            </a:pPr>
            <a:r>
              <a:rPr lang="en-GB" sz="1800" dirty="0" smtClean="0">
                <a:solidFill>
                  <a:srgbClr val="FFFF00"/>
                </a:solidFill>
                <a:latin typeface="Cambria" pitchFamily="18" charset="0"/>
              </a:rPr>
              <a:t>Status on 1 October 2015:  </a:t>
            </a:r>
            <a:endParaRPr lang="en-GB" sz="1800" dirty="0">
              <a:solidFill>
                <a:srgbClr val="FFFF00"/>
              </a:solidFill>
              <a:latin typeface="Cambria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Cambria" pitchFamily="18" charset="0"/>
              </a:rPr>
              <a:t>3,846,526 bibliographic records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Cambria" pitchFamily="18" charset="0"/>
              </a:rPr>
              <a:t>1,020,000 full-text documents </a:t>
            </a:r>
          </a:p>
          <a:p>
            <a:pPr lvl="1"/>
            <a:r>
              <a:rPr lang="en-GB" sz="1600" dirty="0" smtClean="0">
                <a:latin typeface="Cambria" pitchFamily="18" charset="0"/>
              </a:rPr>
              <a:t>       (750,000 INIS &amp; 320,00 other sources)</a:t>
            </a:r>
            <a:endParaRPr lang="en-GB" sz="1000" dirty="0" smtClean="0">
              <a:latin typeface="Cambria" pitchFamily="18" charset="0"/>
            </a:endParaRPr>
          </a:p>
          <a:p>
            <a:endParaRPr lang="en-GB" sz="1000" dirty="0" smtClean="0">
              <a:solidFill>
                <a:srgbClr val="FFFFCC"/>
              </a:solidFill>
              <a:latin typeface="Cambria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FFFF00"/>
                </a:solidFill>
                <a:latin typeface="Cambria" pitchFamily="18" charset="0"/>
              </a:rPr>
              <a:t>Average annual input </a:t>
            </a:r>
            <a:r>
              <a:rPr lang="en-GB" sz="1800" dirty="0" smtClean="0">
                <a:solidFill>
                  <a:srgbClr val="FFFF00"/>
                </a:solidFill>
                <a:latin typeface="Cambria" pitchFamily="18" charset="0"/>
              </a:rPr>
              <a:t>over 115,000 records</a:t>
            </a:r>
            <a:endParaRPr lang="en-GB" sz="1000" dirty="0" smtClean="0">
              <a:solidFill>
                <a:srgbClr val="FFFF00"/>
              </a:solidFill>
              <a:latin typeface="Cambria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sz="1000" dirty="0" smtClean="0">
              <a:solidFill>
                <a:srgbClr val="FFFFCC"/>
              </a:solidFill>
              <a:latin typeface="Cambria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800" dirty="0" smtClean="0">
                <a:solidFill>
                  <a:srgbClr val="FFFF00"/>
                </a:solidFill>
                <a:latin typeface="Cambria" pitchFamily="18" charset="0"/>
              </a:rPr>
              <a:t>Visits to iaea.org/</a:t>
            </a:r>
            <a:r>
              <a:rPr lang="en-GB" sz="1800" dirty="0" err="1" smtClean="0">
                <a:solidFill>
                  <a:srgbClr val="FFFF00"/>
                </a:solidFill>
                <a:latin typeface="Cambria" pitchFamily="18" charset="0"/>
              </a:rPr>
              <a:t>inis</a:t>
            </a:r>
            <a:r>
              <a:rPr lang="en-GB" sz="1800" dirty="0" smtClean="0">
                <a:solidFill>
                  <a:srgbClr val="FFFF00"/>
                </a:solidFill>
                <a:latin typeface="Cambria" pitchFamily="18" charset="0"/>
              </a:rPr>
              <a:t> (2015)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FFFFCC"/>
                </a:solidFill>
                <a:latin typeface="Cambria" pitchFamily="18" charset="0"/>
              </a:rPr>
              <a:t>Over 1 million sessions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FFFFCC"/>
                </a:solidFill>
                <a:latin typeface="Cambria" pitchFamily="18" charset="0"/>
              </a:rPr>
              <a:t>Over 2 million </a:t>
            </a:r>
            <a:r>
              <a:rPr lang="en-GB" sz="1600" dirty="0" err="1" smtClean="0">
                <a:solidFill>
                  <a:srgbClr val="FFFFCC"/>
                </a:solidFill>
                <a:latin typeface="Cambria" pitchFamily="18" charset="0"/>
              </a:rPr>
              <a:t>pageviews</a:t>
            </a:r>
            <a:endParaRPr lang="en-GB" sz="1600" dirty="0" smtClean="0">
              <a:solidFill>
                <a:srgbClr val="FFFFCC"/>
              </a:solidFill>
              <a:latin typeface="Cambria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FFFFCC"/>
                </a:solidFill>
                <a:latin typeface="Cambria" pitchFamily="18" charset="0"/>
              </a:rPr>
              <a:t>2 pages per session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FFFFCC"/>
                </a:solidFill>
                <a:latin typeface="Cambria" pitchFamily="18" charset="0"/>
              </a:rPr>
              <a:t>61% bounce rate (single page visits)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FFFFCC"/>
                </a:solidFill>
                <a:latin typeface="Cambria" pitchFamily="18" charset="0"/>
              </a:rPr>
              <a:t>30% returning visitors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FFFFCC"/>
                </a:solidFill>
                <a:latin typeface="Cambria" pitchFamily="18" charset="0"/>
              </a:rPr>
              <a:t>US, India, UK, Germany, Japan, France, South Korea, Canada, Brazil</a:t>
            </a:r>
            <a:endParaRPr lang="en-GB" sz="1000" dirty="0" smtClean="0">
              <a:solidFill>
                <a:srgbClr val="FFFFCC"/>
              </a:solidFill>
              <a:latin typeface="Cambria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1000" dirty="0" smtClean="0">
              <a:solidFill>
                <a:srgbClr val="FFFFCC"/>
              </a:solidFill>
              <a:latin typeface="Cambria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800" dirty="0" smtClean="0">
                <a:solidFill>
                  <a:srgbClr val="FFFF00"/>
                </a:solidFill>
                <a:latin typeface="Cambria" pitchFamily="18" charset="0"/>
              </a:rPr>
              <a:t>Downloads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rgbClr val="FFFFCC"/>
                </a:solidFill>
                <a:latin typeface="Cambria" pitchFamily="18" charset="0"/>
              </a:rPr>
              <a:t>2014:  423,000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rgbClr val="FFFFCC"/>
                </a:solidFill>
                <a:latin typeface="Cambria" pitchFamily="18" charset="0"/>
              </a:rPr>
              <a:t>2015:  100,000 ICS + 1.5 million through Google</a:t>
            </a:r>
            <a:endParaRPr lang="en-GB" sz="1000" dirty="0" smtClean="0">
              <a:solidFill>
                <a:srgbClr val="FFFFCC"/>
              </a:solidFill>
              <a:latin typeface="Cambria" pitchFamily="18" charset="0"/>
            </a:endParaRPr>
          </a:p>
          <a:p>
            <a:pPr lvl="1"/>
            <a:endParaRPr lang="en-GB" sz="1000" dirty="0" smtClean="0">
              <a:solidFill>
                <a:srgbClr val="FFFFCC"/>
              </a:solidFill>
              <a:latin typeface="Cambria" pitchFamily="18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r>
              <a:rPr lang="en-GB" sz="1800" dirty="0" smtClean="0">
                <a:solidFill>
                  <a:srgbClr val="FFFF00"/>
                </a:solidFill>
                <a:latin typeface="Cambria" pitchFamily="18" charset="0"/>
              </a:rPr>
              <a:t>Search terms</a:t>
            </a:r>
          </a:p>
          <a:p>
            <a:pPr marL="742950" lvl="2" indent="-285750"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rgbClr val="FFFFCC"/>
                </a:solidFill>
                <a:latin typeface="Cambria" pitchFamily="18" charset="0"/>
              </a:rPr>
              <a:t>Nuclear reactors; radioactive waste; environment; Fukushima; accidents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2484438" y="6309320"/>
            <a:ext cx="5975994" cy="353418"/>
          </a:xfrm>
        </p:spPr>
        <p:txBody>
          <a:bodyPr/>
          <a:lstStyle/>
          <a:p>
            <a:pPr>
              <a:defRPr/>
            </a:pPr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17th International Conference on Grey Literature</a:t>
            </a:r>
          </a:p>
          <a:p>
            <a:pPr>
              <a:defRPr/>
            </a:pP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1-2 December 2015, Amsterdam</a:t>
            </a:r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8460432" y="6309320"/>
            <a:ext cx="432048" cy="360040"/>
          </a:xfrm>
        </p:spPr>
        <p:txBody>
          <a:bodyPr/>
          <a:lstStyle/>
          <a:p>
            <a:pPr>
              <a:defRPr/>
            </a:pPr>
            <a:endParaRPr lang="en-GB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defRPr/>
            </a:pPr>
            <a:fld id="{DD80F7B2-6960-4212-977C-7C6245D2AD4F}" type="slidenum">
              <a:rPr lang="en-GB" smtClean="0">
                <a:solidFill>
                  <a:schemeClr val="accent5">
                    <a:lumMod val="75000"/>
                  </a:schemeClr>
                </a:solidFill>
              </a:rPr>
              <a:pPr>
                <a:defRPr/>
              </a:pPr>
              <a:t>7</a:t>
            </a:fld>
            <a:endParaRPr lang="en-GB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69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INIS collection by subject</a:t>
            </a:r>
            <a:endParaRPr lang="en-GB" sz="24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2484438" y="6309320"/>
            <a:ext cx="5975994" cy="353418"/>
          </a:xfrm>
        </p:spPr>
        <p:txBody>
          <a:bodyPr/>
          <a:lstStyle/>
          <a:p>
            <a:pPr>
              <a:defRPr/>
            </a:pPr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17th International Conference on Grey Literature</a:t>
            </a:r>
          </a:p>
          <a:p>
            <a:pPr>
              <a:defRPr/>
            </a:pP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1-2 December 2015, Amsterdam</a:t>
            </a:r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8460432" y="6309320"/>
            <a:ext cx="432048" cy="360040"/>
          </a:xfrm>
        </p:spPr>
        <p:txBody>
          <a:bodyPr/>
          <a:lstStyle/>
          <a:p>
            <a:pPr>
              <a:defRPr/>
            </a:pPr>
            <a:endParaRPr lang="en-GB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defRPr/>
            </a:pPr>
            <a:fld id="{DD80F7B2-6960-4212-977C-7C6245D2AD4F}" type="slidenum">
              <a:rPr lang="en-GB" smtClean="0">
                <a:solidFill>
                  <a:schemeClr val="accent5">
                    <a:lumMod val="75000"/>
                  </a:schemeClr>
                </a:solidFill>
              </a:rPr>
              <a:pPr>
                <a:defRPr/>
              </a:pPr>
              <a:t>8</a:t>
            </a:fld>
            <a:endParaRPr lang="en-GB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608" y="836712"/>
            <a:ext cx="6552728" cy="5070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259632" y="5501316"/>
            <a:ext cx="2808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 October 2015:  3,846,526 records</a:t>
            </a:r>
            <a:endParaRPr lang="en-GB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45174" y="1689211"/>
            <a:ext cx="288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1</a:t>
            </a:r>
            <a:endParaRPr lang="en-GB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45174" y="2717559"/>
            <a:ext cx="288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2</a:t>
            </a:r>
            <a:endParaRPr lang="en-GB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45174" y="1995499"/>
            <a:ext cx="288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3</a:t>
            </a:r>
            <a:endParaRPr lang="en-GB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45174" y="2387108"/>
            <a:ext cx="288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4</a:t>
            </a:r>
            <a:endParaRPr lang="en-GB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45174" y="1300073"/>
            <a:ext cx="288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5</a:t>
            </a:r>
            <a:endParaRPr lang="en-GB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145174" y="992296"/>
            <a:ext cx="288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6</a:t>
            </a:r>
            <a:endParaRPr lang="en-GB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145174" y="5584054"/>
            <a:ext cx="288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  <a:latin typeface="Arial Black" panose="020B0A04020102020204" pitchFamily="34" charset="0"/>
              </a:rPr>
              <a:t>7</a:t>
            </a:r>
            <a:endParaRPr lang="en-GB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45174" y="4895530"/>
            <a:ext cx="288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8</a:t>
            </a:r>
            <a:endParaRPr lang="en-GB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13717" y="5938560"/>
            <a:ext cx="44619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Calibri" panose="020F0502020204030204" pitchFamily="34" charset="0"/>
              </a:rPr>
              <a:t>49 subject categories grouped into 14 subject areas</a:t>
            </a:r>
            <a:endParaRPr lang="en-GB" sz="1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36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INIS collection by record type</a:t>
            </a:r>
            <a:endParaRPr lang="en-GB" sz="24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27784" y="5106670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1 October 2015:  3,846,526 records</a:t>
            </a:r>
          </a:p>
          <a:p>
            <a:pPr algn="ctr"/>
            <a:r>
              <a:rPr lang="en-GB" sz="1800" b="1" dirty="0" smtClean="0">
                <a:solidFill>
                  <a:srgbClr val="FFFF00"/>
                </a:solidFill>
                <a:latin typeface="Arial Narrow" panose="020B0606020202030204" pitchFamily="34" charset="0"/>
              </a:rPr>
              <a:t>73%  vs  27%</a:t>
            </a:r>
            <a:endParaRPr lang="en-GB" sz="1800" dirty="0">
              <a:solidFill>
                <a:srgbClr val="FFFF0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0307611"/>
              </p:ext>
            </p:extLst>
          </p:nvPr>
        </p:nvGraphicFramePr>
        <p:xfrm>
          <a:off x="1907704" y="811451"/>
          <a:ext cx="5184576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2484438" y="6309320"/>
            <a:ext cx="5975994" cy="353418"/>
          </a:xfrm>
        </p:spPr>
        <p:txBody>
          <a:bodyPr/>
          <a:lstStyle/>
          <a:p>
            <a:pPr>
              <a:defRPr/>
            </a:pPr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17th International Conference on Grey Literature</a:t>
            </a:r>
          </a:p>
          <a:p>
            <a:pPr>
              <a:defRPr/>
            </a:pP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1-2 December 2015, Amsterdam</a:t>
            </a:r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8460432" y="6309320"/>
            <a:ext cx="432048" cy="360040"/>
          </a:xfrm>
        </p:spPr>
        <p:txBody>
          <a:bodyPr/>
          <a:lstStyle/>
          <a:p>
            <a:pPr>
              <a:defRPr/>
            </a:pPr>
            <a:endParaRPr lang="en-GB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defRPr/>
            </a:pPr>
            <a:fld id="{DD80F7B2-6960-4212-977C-7C6245D2AD4F}" type="slidenum">
              <a:rPr lang="en-GB" smtClean="0">
                <a:solidFill>
                  <a:schemeClr val="accent5">
                    <a:lumMod val="75000"/>
                  </a:schemeClr>
                </a:solidFill>
              </a:rPr>
              <a:pPr>
                <a:defRPr/>
              </a:pPr>
              <a:t>9</a:t>
            </a:fld>
            <a:endParaRPr lang="en-GB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53633" y="3524421"/>
            <a:ext cx="12073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Audio-visual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Computer media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36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AEA Dark Blue">
  <a:themeElements>
    <a:clrScheme name="">
      <a:dk1>
        <a:srgbClr val="808080"/>
      </a:dk1>
      <a:lt1>
        <a:srgbClr val="EAEAEA"/>
      </a:lt1>
      <a:dk2>
        <a:srgbClr val="000099"/>
      </a:dk2>
      <a:lt2>
        <a:srgbClr val="EAEAEA"/>
      </a:lt2>
      <a:accent1>
        <a:srgbClr val="99CCFF"/>
      </a:accent1>
      <a:accent2>
        <a:srgbClr val="8681B8"/>
      </a:accent2>
      <a:accent3>
        <a:srgbClr val="AAAACA"/>
      </a:accent3>
      <a:accent4>
        <a:srgbClr val="C8C8C8"/>
      </a:accent4>
      <a:accent5>
        <a:srgbClr val="CAE2FF"/>
      </a:accent5>
      <a:accent6>
        <a:srgbClr val="7974A6"/>
      </a:accent6>
      <a:hlink>
        <a:srgbClr val="FCD3C1"/>
      </a:hlink>
      <a:folHlink>
        <a:srgbClr val="FF9900"/>
      </a:folHlink>
    </a:clrScheme>
    <a:fontScheme name="IAEA Dark Blu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IAEA Dark Blu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AEA Dark Blu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808080"/>
    </a:dk1>
    <a:lt1>
      <a:srgbClr val="EAEAEA"/>
    </a:lt1>
    <a:dk2>
      <a:srgbClr val="000099"/>
    </a:dk2>
    <a:lt2>
      <a:srgbClr val="CCECFF"/>
    </a:lt2>
    <a:accent1>
      <a:srgbClr val="99CCFF"/>
    </a:accent1>
    <a:accent2>
      <a:srgbClr val="8681B8"/>
    </a:accent2>
    <a:accent3>
      <a:srgbClr val="AAAACA"/>
    </a:accent3>
    <a:accent4>
      <a:srgbClr val="C8C8C8"/>
    </a:accent4>
    <a:accent5>
      <a:srgbClr val="CAE2FF"/>
    </a:accent5>
    <a:accent6>
      <a:srgbClr val="7974A6"/>
    </a:accent6>
    <a:hlink>
      <a:srgbClr val="FFFFCC"/>
    </a:hlink>
    <a:folHlink>
      <a:srgbClr val="FF99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41700</TotalTime>
  <Words>982</Words>
  <Application>Microsoft Office PowerPoint</Application>
  <PresentationFormat>On-screen Show (4:3)</PresentationFormat>
  <Paragraphs>274</Paragraphs>
  <Slides>14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IAEA Dark Blue</vt:lpstr>
      <vt:lpstr>PowerPoint Presentation</vt:lpstr>
      <vt:lpstr>PowerPoint Presentation</vt:lpstr>
      <vt:lpstr>Presentation at a glance</vt:lpstr>
      <vt:lpstr>International Atomic Energy Agency (IAEA)</vt:lpstr>
      <vt:lpstr>IAEA nuclear information goals</vt:lpstr>
      <vt:lpstr>International Nuclear Information System (INIS)</vt:lpstr>
      <vt:lpstr>INIS repository</vt:lpstr>
      <vt:lpstr>INIS collection by subject</vt:lpstr>
      <vt:lpstr>INIS collection by record type</vt:lpstr>
      <vt:lpstr>Collection uniqueness</vt:lpstr>
      <vt:lpstr>Access analytics</vt:lpstr>
      <vt:lpstr>Access analytics (cont.)</vt:lpstr>
      <vt:lpstr>Conclusions</vt:lpstr>
      <vt:lpstr>PowerPoint Presentation</vt:lpstr>
    </vt:vector>
  </TitlesOfParts>
  <Company>IAEA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 17: Public Interest in Accessing the INIS Collection</dc:title>
  <dc:creator>D. Savic</dc:creator>
  <cp:lastModifiedBy>SAVIC, Dobrica</cp:lastModifiedBy>
  <cp:revision>1151</cp:revision>
  <cp:lastPrinted>2015-11-05T16:53:07Z</cp:lastPrinted>
  <dcterms:created xsi:type="dcterms:W3CDTF">2005-03-22T14:15:43Z</dcterms:created>
  <dcterms:modified xsi:type="dcterms:W3CDTF">2015-11-08T13:26:02Z</dcterms:modified>
</cp:coreProperties>
</file>