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notesMasterIdLst>
    <p:notesMasterId r:id="rId12"/>
  </p:notesMasterIdLst>
  <p:sldIdLst>
    <p:sldId id="260" r:id="rId2"/>
    <p:sldId id="294" r:id="rId3"/>
    <p:sldId id="293" r:id="rId4"/>
    <p:sldId id="261" r:id="rId5"/>
    <p:sldId id="263" r:id="rId6"/>
    <p:sldId id="291" r:id="rId7"/>
    <p:sldId id="290" r:id="rId8"/>
    <p:sldId id="279" r:id="rId9"/>
    <p:sldId id="295" r:id="rId10"/>
    <p:sldId id="29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DDDDD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38" autoAdjust="0"/>
  </p:normalViewPr>
  <p:slideViewPr>
    <p:cSldViewPr>
      <p:cViewPr varScale="1">
        <p:scale>
          <a:sx n="124" d="100"/>
          <a:sy n="124" d="100"/>
        </p:scale>
        <p:origin x="-13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360376-5941-4A21-9E46-187DCDA2C062}" type="datetimeFigureOut">
              <a:rPr lang="en-GB" smtClean="0"/>
              <a:t>2016-03-30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6510F6-5817-4CCC-9327-4EB18AF9D9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559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4AC8253-318B-4359-A574-5A8CABFDAB0F}" type="slidenum">
              <a:rPr lang="en-US" altLang="en-US" sz="1200" smtClean="0">
                <a:solidFill>
                  <a:prstClr val="black"/>
                </a:solidFill>
              </a:rPr>
              <a:pPr eaLnBrk="1" hangingPunct="1"/>
              <a:t>3</a:t>
            </a:fld>
            <a:endParaRPr lang="en-US" alt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4AC8253-318B-4359-A574-5A8CABFDAB0F}" type="slidenum">
              <a:rPr lang="en-US" altLang="en-US" sz="1200" smtClean="0">
                <a:solidFill>
                  <a:prstClr val="black"/>
                </a:solidFill>
              </a:rPr>
              <a:pPr eaLnBrk="1" hangingPunct="1"/>
              <a:t>4</a:t>
            </a:fld>
            <a:endParaRPr lang="en-US" alt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5" y="1988840"/>
            <a:ext cx="8387820" cy="6477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4000" baseline="0">
                <a:latin typeface="+mj-lt"/>
              </a:defRPr>
            </a:lvl1pPr>
          </a:lstStyle>
          <a:p>
            <a:pPr lvl="0"/>
            <a:r>
              <a:rPr lang="en-US" dirty="0" smtClean="0"/>
              <a:t>Presentation Title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467289" y="2636912"/>
            <a:ext cx="8387258" cy="6080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aseline="0">
                <a:latin typeface="+mj-lt"/>
              </a:defRPr>
            </a:lvl1pPr>
          </a:lstStyle>
          <a:p>
            <a:pPr lvl="0"/>
            <a:r>
              <a:rPr lang="en-US" dirty="0" smtClean="0"/>
              <a:t>Subtitle</a:t>
            </a:r>
            <a:endParaRPr lang="en-GB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076056" y="3933056"/>
            <a:ext cx="3696051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+mj-lt"/>
              </a:defRPr>
            </a:lvl1pPr>
          </a:lstStyle>
          <a:p>
            <a:pPr lvl="0"/>
            <a:r>
              <a:rPr lang="en-US" dirty="0" smtClean="0"/>
              <a:t>Presenter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9713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537C-7D15-4314-B583-D12F44F9B169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3/30/2016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847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DA1DE-22A1-4807-B09D-8B0A23319578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3/30/2016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684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3BD21-65E5-44C0-846D-25C16D17319B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3/30/2016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>
                <a:solidFill>
                  <a:srgbClr val="FFFFFF"/>
                </a:solidFill>
              </a:rPr>
              <a:t>65th Sitting of the Committee of Plenipotentiary Representatives of ICSTI Member States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017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E0BD5-4C56-40FA-8EA8-F911E1A376D3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3/30/2016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46246-9A29-4268-B692-A91CA13BD420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57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3CD2E-222A-4A29-A60A-A1FF5063B96B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3/30/2016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559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06921-7EE2-416C-A465-9A10A092154D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3/30/2016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866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9A750-FBF2-492C-92C3-D6281D1F3AE4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3/30/2016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582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40F30-1CE6-4069-B10C-1D7D31F9A3FA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3/30/2016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371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C7312-9C24-4ADB-AB39-6267BC72C67F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3/30/2016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9503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48E07-D0E8-4EA9-889D-8CD825667CC3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3/30/2016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51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9A41-8D43-4833-9928-AADDC14E867B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3/30/2016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588224" y="44624"/>
            <a:ext cx="2232025" cy="431800"/>
          </a:xfrm>
        </p:spPr>
        <p:txBody>
          <a:bodyPr>
            <a:scene3d>
              <a:camera prst="orthographicFront"/>
              <a:lightRig rig="soft" dir="t"/>
            </a:scene3d>
            <a:sp3d extrusionH="57150" prstMaterial="softEdge">
              <a:bevelT w="38100" h="38100"/>
            </a:sp3d>
          </a:bodyPr>
          <a:lstStyle>
            <a:lvl1pPr marL="0" indent="0" algn="r">
              <a:buFontTx/>
              <a:buNone/>
              <a:defRPr sz="2600" b="1" i="0" baseline="0">
                <a:gradFill>
                  <a:gsLst>
                    <a:gs pos="0">
                      <a:srgbClr val="E6DCAC"/>
                    </a:gs>
                    <a:gs pos="12000">
                      <a:srgbClr val="E6D78A"/>
                    </a:gs>
                    <a:gs pos="30000">
                      <a:srgbClr val="C7AC4C"/>
                    </a:gs>
                    <a:gs pos="45000">
                      <a:srgbClr val="E6D78A"/>
                    </a:gs>
                    <a:gs pos="77000">
                      <a:srgbClr val="C7AC4C"/>
                    </a:gs>
                    <a:gs pos="100000">
                      <a:srgbClr val="E6DCAC"/>
                    </a:gs>
                  </a:gsLst>
                  <a:lin ang="4800000" scaled="0"/>
                </a:gradFill>
                <a:effectLst>
                  <a:glow>
                    <a:schemeClr val="accent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endPos="0" dist="50800" dir="5400000" sy="-100000" algn="bl" rotWithShape="0"/>
                </a:effectLst>
                <a:latin typeface="+mj-lt"/>
              </a:defRPr>
            </a:lvl1pPr>
          </a:lstStyle>
          <a:p>
            <a:pPr lvl="0"/>
            <a:r>
              <a:rPr lang="en-GB" dirty="0" smtClean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135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0719F-3E71-42E7-A27E-8B3297852891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3/30/2016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3667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6EA58-2212-44BD-9C9A-297100D721E7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3/30/2016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48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9A41-8D43-4833-9928-AADDC14E867B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3/30/2016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588224" y="44624"/>
            <a:ext cx="2232025" cy="431800"/>
          </a:xfrm>
        </p:spPr>
        <p:txBody>
          <a:bodyPr>
            <a:scene3d>
              <a:camera prst="orthographicFront"/>
              <a:lightRig rig="soft" dir="t"/>
            </a:scene3d>
            <a:sp3d extrusionH="57150" prstMaterial="softEdge">
              <a:bevelT w="38100" h="38100"/>
            </a:sp3d>
          </a:bodyPr>
          <a:lstStyle>
            <a:lvl1pPr marL="0" indent="0" algn="r">
              <a:buFontTx/>
              <a:buNone/>
              <a:defRPr sz="2600" b="1" i="0" baseline="0">
                <a:gradFill>
                  <a:gsLst>
                    <a:gs pos="0">
                      <a:srgbClr val="E6DCAC"/>
                    </a:gs>
                    <a:gs pos="12000">
                      <a:srgbClr val="E6D78A"/>
                    </a:gs>
                    <a:gs pos="30000">
                      <a:srgbClr val="C7AC4C"/>
                    </a:gs>
                    <a:gs pos="45000">
                      <a:srgbClr val="E6D78A"/>
                    </a:gs>
                    <a:gs pos="77000">
                      <a:srgbClr val="C7AC4C"/>
                    </a:gs>
                    <a:gs pos="100000">
                      <a:srgbClr val="E6DCAC"/>
                    </a:gs>
                  </a:gsLst>
                  <a:lin ang="4800000" scaled="0"/>
                </a:gradFill>
                <a:effectLst>
                  <a:glow>
                    <a:schemeClr val="accent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endPos="0" dist="50800" dir="5400000" sy="-100000" algn="bl" rotWithShape="0"/>
                </a:effectLst>
                <a:latin typeface="+mj-lt"/>
              </a:defRPr>
            </a:lvl1pPr>
          </a:lstStyle>
          <a:p>
            <a:pPr lvl="0"/>
            <a:r>
              <a:rPr lang="en-GB" dirty="0" smtClean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135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3CD2E-222A-4A29-A60A-A1FF5063B96B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3/30/2016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5595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06921-7EE2-416C-A465-9A10A092154D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3/30/2016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8663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9A750-FBF2-492C-92C3-D6281D1F3AE4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3/30/2016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5820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40F30-1CE6-4069-B10C-1D7D31F9A3FA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3/30/2016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371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C7312-9C24-4ADB-AB39-6267BC72C67F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3/30/2016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9503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48E07-D0E8-4EA9-889D-8CD825667CC3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3/30/2016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5165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0719F-3E71-42E7-A27E-8B3297852891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3/30/2016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366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9911E-5309-46D9-B58A-B100ECFB7D43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3/30/2016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24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6EA58-2212-44BD-9C9A-297100D721E7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3/30/2016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4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23209-8180-4B73-92D3-781D8E85B734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3/30/2016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777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04C4-6A10-4C98-AF8C-22EC093EC65D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3/30/2016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65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419872" y="6381328"/>
            <a:ext cx="2133600" cy="365125"/>
          </a:xfrm>
        </p:spPr>
        <p:txBody>
          <a:bodyPr/>
          <a:lstStyle/>
          <a:p>
            <a:fld id="{1D037B46-F482-4C12-A984-7798CA78A22A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3/30/2016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700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F4CBF-225A-483B-994F-64CD19A1DF4D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3/30/2016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475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3C20-1BF8-4E27-904F-1A38B4586F0D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3/30/2016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14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6F50-092F-42EF-B978-D18E30C2AD99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3/30/2016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039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19872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B119A-140B-4E14-A54E-C4B2E6BE8B31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3/30/2016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434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663" r:id="rId22"/>
    <p:sldLayoutId id="2147483675" r:id="rId23"/>
    <p:sldLayoutId id="2147483676" r:id="rId24"/>
    <p:sldLayoutId id="2147483677" r:id="rId25"/>
    <p:sldLayoutId id="2147483678" r:id="rId26"/>
    <p:sldLayoutId id="2147483679" r:id="rId27"/>
    <p:sldLayoutId id="2147483680" r:id="rId28"/>
    <p:sldLayoutId id="2147483681" r:id="rId29"/>
    <p:sldLayoutId id="2147483682" r:id="rId30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65000"/>
        <a:buFont typeface="Wingdings 2" panose="05020102010507070707" pitchFamily="18" charset="2"/>
        <a:buChar char="¨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SzPct val="95000"/>
        <a:buFont typeface="Wingdings" panose="05000000000000000000" pitchFamily="2" charset="2"/>
        <a:buChar char="ú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spcBef>
          <a:spcPct val="20000"/>
        </a:spcBef>
        <a:buSzPct val="80000"/>
        <a:buFont typeface="Wingdings" panose="05000000000000000000" pitchFamily="2" charset="2"/>
        <a:buChar char="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SzPct val="78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SzPct val="7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2778346" y="4077072"/>
            <a:ext cx="3528392" cy="433387"/>
          </a:xfrm>
        </p:spPr>
        <p:txBody>
          <a:bodyPr>
            <a:normAutofit/>
          </a:bodyPr>
          <a:lstStyle/>
          <a:p>
            <a:pPr algn="ctr"/>
            <a:r>
              <a:rPr lang="en-GB" sz="1600" dirty="0" err="1" smtClean="0"/>
              <a:t>Dr.</a:t>
            </a:r>
            <a:r>
              <a:rPr lang="en-GB" sz="1600" dirty="0" smtClean="0"/>
              <a:t> </a:t>
            </a:r>
            <a:r>
              <a:rPr lang="en-GB" sz="1600" dirty="0" err="1" smtClean="0"/>
              <a:t>Dobrica</a:t>
            </a:r>
            <a:r>
              <a:rPr lang="en-GB" sz="1600" dirty="0" smtClean="0"/>
              <a:t> </a:t>
            </a:r>
            <a:r>
              <a:rPr lang="en-GB" sz="1600" dirty="0" err="1" smtClean="0"/>
              <a:t>Savi</a:t>
            </a:r>
            <a:r>
              <a:rPr lang="en-GB" sz="1600" dirty="0" err="1" smtClean="0">
                <a:latin typeface="Arial"/>
                <a:cs typeface="Arial"/>
              </a:rPr>
              <a:t>ć</a:t>
            </a:r>
            <a:endParaRPr lang="en-GB" sz="1600" dirty="0"/>
          </a:p>
        </p:txBody>
      </p:sp>
      <p:sp>
        <p:nvSpPr>
          <p:cNvPr id="2" name="Rectangle 1"/>
          <p:cNvSpPr/>
          <p:nvPr/>
        </p:nvSpPr>
        <p:spPr>
          <a:xfrm>
            <a:off x="1084085" y="980728"/>
            <a:ext cx="69169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GB" sz="16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The </a:t>
            </a:r>
            <a:r>
              <a:rPr lang="en-GB" sz="16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4th </a:t>
            </a:r>
            <a:r>
              <a:rPr lang="en-GB" sz="16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Annual Nuclear Information Technology China </a:t>
            </a:r>
            <a:r>
              <a:rPr lang="en-GB" sz="16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Forum</a:t>
            </a:r>
          </a:p>
          <a:p>
            <a:pPr algn="ctr"/>
            <a:r>
              <a:rPr lang="en-GB" sz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13 – 14 April 2016, Shanghai, China</a:t>
            </a:r>
            <a:endParaRPr lang="en-GB" sz="1200" dirty="0">
              <a:solidFill>
                <a:schemeClr val="tx2">
                  <a:lumMod val="20000"/>
                  <a:lumOff val="80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65798" y="2465021"/>
            <a:ext cx="7353488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GB" sz="2400" b="1" spc="50" dirty="0" smtClean="0">
                <a:ln w="11430"/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</a:rPr>
              <a:t>Emerging Trends in Nuclear Information Management</a:t>
            </a:r>
            <a:endParaRPr lang="en-GB" sz="2400" b="1" spc="50" dirty="0">
              <a:ln w="11430"/>
              <a:solidFill>
                <a:srgbClr val="00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311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987824" y="3356992"/>
            <a:ext cx="28797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altLang="en-US" sz="4000" b="1" dirty="0">
                <a:latin typeface="Comic Sans MS" pitchFamily="66" charset="0"/>
                <a:cs typeface="Times New Roman" pitchFamily="18" charset="0"/>
              </a:rPr>
              <a:t>Thank you!</a:t>
            </a:r>
          </a:p>
        </p:txBody>
      </p:sp>
      <p:sp>
        <p:nvSpPr>
          <p:cNvPr id="2" name="Rectangle 1"/>
          <p:cNvSpPr/>
          <p:nvPr/>
        </p:nvSpPr>
        <p:spPr>
          <a:xfrm>
            <a:off x="683568" y="1484784"/>
            <a:ext cx="7776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chemeClr val="bg2">
                    <a:lumMod val="90000"/>
                  </a:schemeClr>
                </a:solidFill>
                <a:latin typeface="Coronet" panose="03030502040406070605" pitchFamily="66" charset="0"/>
              </a:rPr>
              <a:t>I never think of the future - it comes soon enough. </a:t>
            </a:r>
            <a:r>
              <a:rPr lang="en-US" sz="4400" dirty="0">
                <a:solidFill>
                  <a:schemeClr val="bg2">
                    <a:lumMod val="90000"/>
                  </a:schemeClr>
                </a:solidFill>
              </a:rPr>
              <a:t/>
            </a:r>
            <a:br>
              <a:rPr lang="en-US" sz="4400" dirty="0">
                <a:solidFill>
                  <a:schemeClr val="bg2">
                    <a:lumMod val="90000"/>
                  </a:schemeClr>
                </a:solidFill>
              </a:rPr>
            </a:br>
            <a:r>
              <a:rPr lang="en-GB" sz="2000" dirty="0" smtClean="0">
                <a:latin typeface="Calibri" panose="020F0502020204030204" pitchFamily="34" charset="0"/>
                <a:cs typeface="Andalus" panose="02020603050405020304" pitchFamily="18" charset="-78"/>
              </a:rPr>
              <a:t>Albert Einstein</a:t>
            </a:r>
            <a:endParaRPr lang="en-GB" sz="2000" dirty="0">
              <a:latin typeface="Calibri" panose="020F0502020204030204" pitchFamily="34" charset="0"/>
              <a:cs typeface="Andalus" panose="02020603050405020304" pitchFamily="18" charset="-78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4th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13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14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April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2016,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10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21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491880" y="116632"/>
            <a:ext cx="5482952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Contents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4th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13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14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April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2016,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2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7624" y="1340768"/>
            <a:ext cx="583264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Present state of information management (IM)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Future management of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Change and innovation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Current trends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Information relevant trends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Impact on nuclear information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Constraints </a:t>
            </a:r>
            <a:r>
              <a:rPr lang="en-GB" sz="2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of knowledge work</a:t>
            </a:r>
            <a:endParaRPr lang="en-GB" sz="2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4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8184" y="116632"/>
            <a:ext cx="2746648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Question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1259632" y="1412776"/>
            <a:ext cx="3787575" cy="196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lvl="0" indent="0"/>
            <a:r>
              <a:rPr lang="en-US" sz="2800" b="1" dirty="0" smtClean="0">
                <a:latin typeface="Calibri" panose="020F0502020204030204" pitchFamily="34" charset="0"/>
              </a:rPr>
              <a:t>Present state of IM</a:t>
            </a:r>
            <a:endParaRPr lang="en-US" sz="1000" b="1" dirty="0" smtClean="0">
              <a:latin typeface="Calibri" panose="020F0502020204030204" pitchFamily="34" charset="0"/>
            </a:endParaRPr>
          </a:p>
          <a:p>
            <a:pPr marL="0" lvl="0" indent="0"/>
            <a:endParaRPr lang="en-US" sz="1000" b="1" dirty="0" smtClean="0">
              <a:latin typeface="Calibri" panose="020F0502020204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</a:rPr>
              <a:t>Constant change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</a:rPr>
              <a:t>Tremendous progress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Calibri" panose="020F0502020204030204" pitchFamily="34" charset="0"/>
              </a:rPr>
              <a:t>Fast </a:t>
            </a:r>
            <a:r>
              <a:rPr lang="en-US" sz="2800" dirty="0" smtClean="0">
                <a:latin typeface="Calibri" panose="020F0502020204030204" pitchFamily="34" charset="0"/>
              </a:rPr>
              <a:t>pace</a:t>
            </a:r>
            <a:endParaRPr lang="en-US" sz="2800" dirty="0" smtClean="0">
              <a:latin typeface="Calibri" panose="020F0502020204030204" pitchFamily="34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4th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13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14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April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2016,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3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223661" y="3991378"/>
            <a:ext cx="358950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ctr"/>
            <a:r>
              <a:rPr lang="en-US" sz="2800" b="1" dirty="0" smtClean="0">
                <a:latin typeface="Calibri" panose="020F0502020204030204" pitchFamily="34" charset="0"/>
              </a:rPr>
              <a:t>How about the future?</a:t>
            </a:r>
            <a:endParaRPr lang="en-US" sz="2800" b="1" dirty="0">
              <a:latin typeface="Calibri" panose="020F0502020204030204" pitchFamily="34" charset="0"/>
            </a:endParaRPr>
          </a:p>
        </p:txBody>
      </p:sp>
      <p:pic>
        <p:nvPicPr>
          <p:cNvPr id="1026" name="Picture 2" descr="http://images.clipartpanda.com/question-question_mark_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399173"/>
            <a:ext cx="2351511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435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8184" y="116632"/>
            <a:ext cx="2746648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Question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539932" y="2420888"/>
            <a:ext cx="806201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lvl="0" indent="0" algn="ctr"/>
            <a:r>
              <a:rPr lang="en-US" sz="2800" dirty="0" smtClean="0">
                <a:latin typeface="Calibri" panose="020F0502020204030204" pitchFamily="34" charset="0"/>
              </a:rPr>
              <a:t>How will </a:t>
            </a:r>
            <a:r>
              <a:rPr lang="en-US" sz="2800" dirty="0" smtClean="0">
                <a:latin typeface="Calibri" panose="020F0502020204030204" pitchFamily="34" charset="0"/>
              </a:rPr>
              <a:t>the </a:t>
            </a:r>
            <a:r>
              <a:rPr lang="en-US" sz="2800" dirty="0" smtClean="0">
                <a:latin typeface="Calibri" panose="020F0502020204030204" pitchFamily="34" charset="0"/>
              </a:rPr>
              <a:t>future of information </a:t>
            </a:r>
            <a:r>
              <a:rPr lang="en-US" sz="2800" dirty="0" smtClean="0">
                <a:latin typeface="Calibri" panose="020F0502020204030204" pitchFamily="34" charset="0"/>
              </a:rPr>
              <a:t>management look?</a:t>
            </a:r>
            <a:endParaRPr lang="en-US" sz="2800" dirty="0" smtClean="0">
              <a:latin typeface="Calibri" panose="020F0502020204030204" pitchFamily="34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4th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13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14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April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2016,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4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937699" y="4005064"/>
            <a:ext cx="726647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ctr"/>
            <a:r>
              <a:rPr lang="en-US" sz="2800" dirty="0" smtClean="0">
                <a:latin typeface="Calibri" panose="020F0502020204030204" pitchFamily="34" charset="0"/>
              </a:rPr>
              <a:t>What </a:t>
            </a:r>
            <a:r>
              <a:rPr lang="en-US" sz="2800" dirty="0">
                <a:latin typeface="Calibri" panose="020F0502020204030204" pitchFamily="34" charset="0"/>
              </a:rPr>
              <a:t>do present trends tell us about tomorrow</a:t>
            </a:r>
            <a:r>
              <a:rPr lang="en-US" sz="2800" dirty="0" smtClean="0">
                <a:latin typeface="Calibri" panose="020F0502020204030204" pitchFamily="34" charset="0"/>
              </a:rPr>
              <a:t>?</a:t>
            </a:r>
            <a:endParaRPr lang="en-US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39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491880" y="116632"/>
            <a:ext cx="5482952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Times of change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4th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13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14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April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2016,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5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31640" y="1628800"/>
            <a:ext cx="583264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Calibri" panose="020F0502020204030204" pitchFamily="34" charset="0"/>
              </a:rPr>
              <a:t> </a:t>
            </a:r>
            <a:r>
              <a:rPr lang="en-GB" sz="2800" b="1" dirty="0" smtClean="0">
                <a:latin typeface="Calibri" panose="020F0502020204030204" pitchFamily="34" charset="0"/>
              </a:rPr>
              <a:t>Living and working in times of change</a:t>
            </a:r>
          </a:p>
          <a:p>
            <a:endParaRPr lang="en-GB" sz="200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Calibri" panose="020F0502020204030204" pitchFamily="34" charset="0"/>
              </a:rPr>
              <a:t>Sustaining (incremental) innovations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Calibri" panose="020F0502020204030204" pitchFamily="34" charset="0"/>
              </a:rPr>
              <a:t>Breakout (boundary-pushing) innovations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</a:rPr>
              <a:t>Disruptive </a:t>
            </a:r>
            <a:r>
              <a:rPr lang="en-GB" sz="2000" dirty="0" smtClean="0">
                <a:latin typeface="Calibri" panose="020F0502020204030204" pitchFamily="34" charset="0"/>
              </a:rPr>
              <a:t>(exponential) innovations</a:t>
            </a:r>
            <a:endParaRPr lang="en-GB" sz="2000" dirty="0">
              <a:latin typeface="Calibri" panose="020F0502020204030204" pitchFamily="34" charset="0"/>
            </a:endParaRPr>
          </a:p>
          <a:p>
            <a:endParaRPr lang="en-GB" sz="2000" dirty="0" smtClean="0">
              <a:latin typeface="Calibri" panose="020F0502020204030204" pitchFamily="34" charset="0"/>
            </a:endParaRPr>
          </a:p>
          <a:p>
            <a:endParaRPr lang="en-GB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8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80112" y="116632"/>
            <a:ext cx="3394720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Current trends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851257"/>
              </p:ext>
            </p:extLst>
          </p:nvPr>
        </p:nvGraphicFramePr>
        <p:xfrm>
          <a:off x="323528" y="1134036"/>
          <a:ext cx="8424940" cy="501167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84512"/>
                <a:gridCol w="1685107"/>
                <a:gridCol w="1685107"/>
                <a:gridCol w="1858042"/>
                <a:gridCol w="1512172"/>
              </a:tblGrid>
              <a:tr h="152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Gartner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Forbes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Forrester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Deloitte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Accenture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</a:tr>
              <a:tr h="4419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000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1. The</a:t>
                      </a:r>
                      <a:r>
                        <a:rPr lang="en-GB" sz="1000" baseline="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device mesh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aseline="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2. Ambient user experience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aseline="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3. 3D printing materials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aseline="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4. Information of everything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aseline="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5. Advanced machine learning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aseline="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6. Autonomous agents and things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aseline="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7. Adaptive security architecture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aseline="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8. Advanced system architecture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aseline="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9. Mesh App and service architecture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aseline="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10. Internet of things architecture and platforms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aseline="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aseline="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aseline="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aseline="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aseline="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aseline="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aseline="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baseline="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900" i="1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Gartner's top 10 strategic technology trends for 2016</a:t>
                      </a:r>
                      <a:endParaRPr lang="en-GB" sz="900" i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i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i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1. Connecting</a:t>
                      </a:r>
                      <a:r>
                        <a:rPr lang="en-US" sz="1000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customers</a:t>
                      </a: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2. Embracing millennials</a:t>
                      </a: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3. Remote employee development and training</a:t>
                      </a: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4. Strength based leadership</a:t>
                      </a: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5. Add extra value to commodity products you sell</a:t>
                      </a: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6. Corporate culture of customer service</a:t>
                      </a: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7. Deliver results, not just solutions</a:t>
                      </a: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8. Engage customers through fun and </a:t>
                      </a:r>
                      <a:r>
                        <a:rPr lang="en-US" sz="1000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games</a:t>
                      </a:r>
                      <a:endParaRPr lang="en-US" sz="1000" i="0" baseline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9. Integrate impartial content to support customer decisions</a:t>
                      </a:r>
                    </a:p>
                    <a:p>
                      <a:pPr marL="90805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00" i="0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10. Develop “selling/solving” skills for non-salespeople</a:t>
                      </a:r>
                    </a:p>
                    <a:p>
                      <a:pPr marL="319405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en-US" sz="1000" i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00" i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900" i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900" i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900" i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900" i="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i="1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Top 10 Business Trends That Will Drive Success In 2016</a:t>
                      </a:r>
                      <a:endParaRPr lang="en-GB" sz="900" i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36000" marR="54213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</a:rPr>
                        <a:t>1. Smart connected world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2. Systems of insight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3. APIs as strategy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4. Digital CX limitations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5. Security and risk rethink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6. </a:t>
                      </a: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Hyper-connected</a:t>
                      </a:r>
                      <a:r>
                        <a:rPr lang="en-GB" sz="1000" baseline="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hyper-adopters</a:t>
                      </a:r>
                      <a:endParaRPr lang="en-GB" sz="1000" baseline="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aseline="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7. Business tech acceleration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aseline="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8. Infrastructure snowballs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9. Software as part of the brand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10. Workforce technology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1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The Top Technology Trends To Watch: 2016 To 2018</a:t>
                      </a:r>
                      <a:endParaRPr lang="en-GB" sz="1050" dirty="0" smtClean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r>
                        <a:rPr lang="en-GB" sz="1000" b="0" dirty="0" smtClean="0">
                          <a:latin typeface="Calibri" panose="020F0502020204030204" pitchFamily="34" charset="0"/>
                        </a:rPr>
                        <a:t>1. From customer-aware to customer-led </a:t>
                      </a:r>
                    </a:p>
                    <a:p>
                      <a:r>
                        <a:rPr lang="en-GB" sz="1000" b="0" dirty="0" smtClean="0">
                          <a:latin typeface="Calibri" panose="020F0502020204030204" pitchFamily="34" charset="0"/>
                        </a:rPr>
                        <a:t>2. From data-rich to </a:t>
                      </a:r>
                      <a:r>
                        <a:rPr lang="en-GB" sz="1000" b="0" dirty="0" smtClean="0">
                          <a:latin typeface="Calibri" panose="020F0502020204030204" pitchFamily="34" charset="0"/>
                        </a:rPr>
                        <a:t>insight-driven</a:t>
                      </a:r>
                      <a:endParaRPr lang="en-GB" sz="1000" b="0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en-GB" sz="1000" b="0" dirty="0" smtClean="0">
                          <a:latin typeface="Calibri" panose="020F0502020204030204" pitchFamily="34" charset="0"/>
                        </a:rPr>
                        <a:t>3. From perfect to fast</a:t>
                      </a:r>
                    </a:p>
                    <a:p>
                      <a:r>
                        <a:rPr lang="en-GB" sz="1000" b="0" dirty="0" smtClean="0">
                          <a:latin typeface="Calibri" panose="020F0502020204030204" pitchFamily="34" charset="0"/>
                        </a:rPr>
                        <a:t>4. From silos to connected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i="1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The Operating Model For Customer Obsession</a:t>
                      </a:r>
                      <a:endParaRPr lang="en-GB" sz="10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00" b="0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Calibri" panose="020F0502020204030204" pitchFamily="34" charset="0"/>
                        </a:rPr>
                        <a:t>1. Right-speed IT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Calibri" panose="020F0502020204030204" pitchFamily="34" charset="0"/>
                        </a:rPr>
                        <a:t>2. Augmented &amp; virtual reality go to work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Calibri" panose="020F0502020204030204" pitchFamily="34" charset="0"/>
                        </a:rPr>
                        <a:t>3. Internet of Things: From sensing to doing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Calibri" panose="020F0502020204030204" pitchFamily="34" charset="0"/>
                        </a:rPr>
                        <a:t>4. Reimagining core systems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Calibri" panose="020F0502020204030204" pitchFamily="34" charset="0"/>
                        </a:rPr>
                        <a:t>5. Autonomic platforms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Calibri" panose="020F0502020204030204" pitchFamily="34" charset="0"/>
                        </a:rPr>
                        <a:t>6. </a:t>
                      </a:r>
                      <a:r>
                        <a:rPr lang="en-US" sz="1000" b="0" dirty="0" err="1" smtClean="0">
                          <a:effectLst/>
                          <a:latin typeface="Calibri" panose="020F0502020204030204" pitchFamily="34" charset="0"/>
                        </a:rPr>
                        <a:t>Blockchain</a:t>
                      </a:r>
                      <a:r>
                        <a:rPr lang="en-US" sz="1000" b="0" dirty="0" smtClean="0">
                          <a:effectLst/>
                          <a:latin typeface="Calibri" panose="020F0502020204030204" pitchFamily="34" charset="0"/>
                        </a:rPr>
                        <a:t>: Democratized trust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Calibri" panose="020F0502020204030204" pitchFamily="34" charset="0"/>
                        </a:rPr>
                        <a:t>7. Industrialized analytics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0" dirty="0" smtClean="0">
                          <a:effectLst/>
                          <a:latin typeface="Calibri" panose="020F0502020204030204" pitchFamily="34" charset="0"/>
                        </a:rPr>
                        <a:t>8. Social impact of exponential technologies</a:t>
                      </a:r>
                      <a:r>
                        <a:rPr lang="en-GB" sz="1000" b="0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i="1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Tech Trends 2016: Innovating in the digital era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900" i="1" dirty="0" smtClean="0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i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1. Organizational design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i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2. Leadership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i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3. Culture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i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4. Engagement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i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5. Learning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i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6. Design thinking</a:t>
                      </a:r>
                    </a:p>
                    <a:p>
                      <a:r>
                        <a:rPr lang="en-GB" sz="1000" b="0" i="0" u="none" strike="noStrike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 Changing skills of</a:t>
                      </a:r>
                    </a:p>
                    <a:p>
                      <a:r>
                        <a:rPr lang="en-GB" sz="1000" b="0" i="0" u="none" strike="noStrike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the HR organization</a:t>
                      </a:r>
                    </a:p>
                    <a:p>
                      <a:r>
                        <a:rPr lang="en-GB" sz="1000" b="0" i="0" u="none" strike="noStrike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8. People analytics</a:t>
                      </a:r>
                    </a:p>
                    <a:p>
                      <a:r>
                        <a:rPr lang="en-GB" sz="1000" b="0" i="0" u="none" strike="noStrike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9. Digital HR</a:t>
                      </a:r>
                    </a:p>
                    <a:p>
                      <a:r>
                        <a:rPr lang="en-GB" sz="1000" b="0" i="0" u="none" strike="noStrike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10. Workforce management</a:t>
                      </a:r>
                    </a:p>
                    <a:p>
                      <a:endParaRPr lang="en-GB" sz="900" b="0" i="1" u="none" strike="noStrike" kern="1200" baseline="0" dirty="0" smtClean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1" u="none" strike="noStrike" kern="1200" baseline="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Global Human Capital Trends 2016</a:t>
                      </a:r>
                    </a:p>
                    <a:p>
                      <a:endParaRPr lang="en-GB" sz="900" i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</a:rPr>
                        <a:t>1.  Intelligent automation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</a:rPr>
                        <a:t>2.  Liquid workforce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</a:rPr>
                        <a:t>3.</a:t>
                      </a:r>
                      <a:r>
                        <a:rPr lang="en-GB" sz="1000" baseline="0" dirty="0" smtClean="0"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</a:rPr>
                        <a:t>Platform economy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</a:rPr>
                        <a:t>4.  Predictable disruption</a:t>
                      </a: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</a:rPr>
                        <a:t>5. Digital trust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900" i="1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Technology Vision 2016 - People First: The</a:t>
                      </a:r>
                      <a:r>
                        <a:rPr lang="en-GB" sz="900" i="1" baseline="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primacy of people in a digital age</a:t>
                      </a:r>
                      <a:endParaRPr lang="en-GB" sz="900" i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764704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2016</a:t>
            </a:r>
            <a:endParaRPr lang="en-GB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4th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13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14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April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2016,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6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28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75856" y="116632"/>
            <a:ext cx="5698976" cy="364902"/>
          </a:xfrm>
        </p:spPr>
        <p:txBody>
          <a:bodyPr>
            <a:noAutofit/>
          </a:bodyPr>
          <a:lstStyle/>
          <a:p>
            <a:pPr algn="r">
              <a:defRPr/>
            </a:pPr>
            <a:r>
              <a:rPr lang="en-GB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Information relevant trends</a:t>
            </a: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395536" y="980728"/>
            <a:ext cx="3456384" cy="50405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65000"/>
              <a:buFont typeface="Wingdings 2" panose="05020102010507070707" pitchFamily="18" charset="2"/>
              <a:buChar char="¨"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95000"/>
              <a:buFont typeface="Wingdings" panose="05000000000000000000" pitchFamily="2" charset="2"/>
              <a:buChar char="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78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Technology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dirty="0">
                <a:latin typeface="Calibri" panose="020F0502020204030204" pitchFamily="34" charset="0"/>
              </a:rPr>
              <a:t>Secure architecture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Calibri" panose="020F0502020204030204" pitchFamily="34" charset="0"/>
              </a:rPr>
              <a:t>Autonomous </a:t>
            </a:r>
            <a:r>
              <a:rPr lang="en-GB" sz="1600" dirty="0">
                <a:latin typeface="Calibri" panose="020F0502020204030204" pitchFamily="34" charset="0"/>
              </a:rPr>
              <a:t>agents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dirty="0">
                <a:latin typeface="Calibri" panose="020F0502020204030204" pitchFamily="34" charset="0"/>
              </a:rPr>
              <a:t>Machine </a:t>
            </a:r>
            <a:r>
              <a:rPr lang="en-GB" sz="1600" dirty="0" smtClean="0">
                <a:latin typeface="Calibri" panose="020F0502020204030204" pitchFamily="34" charset="0"/>
              </a:rPr>
              <a:t>learning (algorithms)</a:t>
            </a:r>
            <a:endParaRPr lang="en-GB" sz="1600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dirty="0">
                <a:latin typeface="Calibri" panose="020F0502020204030204" pitchFamily="34" charset="0"/>
              </a:rPr>
              <a:t>Internet of things (from sensing to doing)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Calibri" panose="020F0502020204030204" pitchFamily="34" charset="0"/>
              </a:rPr>
              <a:t>Application </a:t>
            </a:r>
            <a:r>
              <a:rPr lang="en-GB" sz="1600" dirty="0">
                <a:latin typeface="Calibri" panose="020F0502020204030204" pitchFamily="34" charset="0"/>
              </a:rPr>
              <a:t>Program Interface (API</a:t>
            </a:r>
            <a:r>
              <a:rPr lang="en-GB" sz="1600" dirty="0" smtClean="0">
                <a:latin typeface="Calibri" panose="020F050202020403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dirty="0">
                <a:latin typeface="Calibri" panose="020F0502020204030204" pitchFamily="34" charset="0"/>
              </a:rPr>
              <a:t>3D printing</a:t>
            </a:r>
          </a:p>
          <a:p>
            <a:pPr marL="0" indent="0">
              <a:buNone/>
            </a:pPr>
            <a:r>
              <a:rPr lang="en-GB" sz="1600" dirty="0">
                <a:latin typeface="Calibri" panose="020F0502020204030204" pitchFamily="34" charset="0"/>
              </a:rPr>
              <a:t> </a:t>
            </a:r>
          </a:p>
          <a:p>
            <a:pPr marL="0" indent="0">
              <a:buNone/>
            </a:pPr>
            <a:r>
              <a:rPr lang="en-GB" sz="2000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Product/service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dirty="0">
                <a:latin typeface="Calibri" panose="020F0502020204030204" pitchFamily="34" charset="0"/>
              </a:rPr>
              <a:t>Added value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dirty="0">
                <a:latin typeface="Calibri" panose="020F0502020204030204" pitchFamily="34" charset="0"/>
              </a:rPr>
              <a:t>Deliver results, not just solutions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dirty="0">
                <a:latin typeface="Calibri" panose="020F0502020204030204" pitchFamily="34" charset="0"/>
              </a:rPr>
              <a:t>Social impact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dirty="0">
                <a:latin typeface="Calibri" panose="020F0502020204030204" pitchFamily="34" charset="0"/>
              </a:rPr>
              <a:t>Predictable disruption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Calibri" panose="020F0502020204030204" pitchFamily="34" charset="0"/>
              </a:rPr>
              <a:t>Digital trust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Calibri" panose="020F0502020204030204" pitchFamily="34" charset="0"/>
              </a:rPr>
              <a:t>Analytics</a:t>
            </a:r>
            <a:endParaRPr lang="en-GB" sz="1600" dirty="0">
              <a:latin typeface="Calibri" panose="020F0502020204030204" pitchFamily="34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4th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13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14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April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2016,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7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5004048" y="1121335"/>
            <a:ext cx="3456384" cy="50405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65000"/>
              <a:buFont typeface="Wingdings 2" panose="05020102010507070707" pitchFamily="18" charset="2"/>
              <a:buChar char="¨"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95000"/>
              <a:buFont typeface="Wingdings" panose="05000000000000000000" pitchFamily="2" charset="2"/>
              <a:buChar char="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78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b="1" dirty="0" smtClean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Customers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 smtClean="0">
                <a:latin typeface="Calibri" panose="020F0502020204030204" pitchFamily="34" charset="0"/>
              </a:rPr>
              <a:t>Customer culture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 smtClean="0">
                <a:latin typeface="Calibri" panose="020F0502020204030204" pitchFamily="34" charset="0"/>
              </a:rPr>
              <a:t>Connected world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 smtClean="0">
                <a:latin typeface="Calibri" panose="020F0502020204030204" pitchFamily="34" charset="0"/>
              </a:rPr>
              <a:t>User experience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 smtClean="0">
                <a:latin typeface="Calibri" panose="020F0502020204030204" pitchFamily="34" charset="0"/>
              </a:rPr>
              <a:t>Engage customers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600" dirty="0">
                <a:latin typeface="Calibri" panose="020F0502020204030204" pitchFamily="34" charset="0"/>
              </a:rPr>
              <a:t>From data-rich to </a:t>
            </a:r>
            <a:r>
              <a:rPr lang="en-GB" sz="1600" dirty="0" smtClean="0">
                <a:latin typeface="Calibri" panose="020F0502020204030204" pitchFamily="34" charset="0"/>
              </a:rPr>
              <a:t>insight-driven</a:t>
            </a:r>
            <a:endParaRPr lang="en-GB" sz="1600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sz="16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600" dirty="0" smtClean="0">
                <a:latin typeface="Calibri" panose="020F0502020204030204" pitchFamily="34" charset="0"/>
              </a:rPr>
              <a:t> </a:t>
            </a:r>
          </a:p>
          <a:p>
            <a:pPr marL="0" indent="0">
              <a:buNone/>
            </a:pPr>
            <a:r>
              <a:rPr lang="en-GB" sz="2000" b="1" dirty="0" smtClean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Employees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 smtClean="0">
                <a:latin typeface="Calibri" panose="020F0502020204030204" pitchFamily="34" charset="0"/>
              </a:rPr>
              <a:t>New </a:t>
            </a:r>
            <a:r>
              <a:rPr lang="en-US" sz="1600" dirty="0" smtClean="0">
                <a:latin typeface="Calibri" panose="020F0502020204030204" pitchFamily="34" charset="0"/>
              </a:rPr>
              <a:t>generation</a:t>
            </a:r>
            <a:endParaRPr lang="en-US" sz="1600" dirty="0" smtClean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>
                <a:latin typeface="Calibri" panose="020F0502020204030204" pitchFamily="34" charset="0"/>
              </a:rPr>
              <a:t>Liquid workforce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 smtClean="0">
                <a:latin typeface="Calibri" panose="020F0502020204030204" pitchFamily="34" charset="0"/>
              </a:rPr>
              <a:t>Remote work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 smtClean="0">
                <a:latin typeface="Calibri" panose="020F0502020204030204" pitchFamily="34" charset="0"/>
              </a:rPr>
              <a:t>Learning &amp; training</a:t>
            </a:r>
          </a:p>
          <a:p>
            <a:pPr lvl="0">
              <a:buFont typeface="Wingdings"/>
              <a:buChar char=""/>
              <a:tabLst>
                <a:tab pos="457200" algn="l"/>
              </a:tabLst>
            </a:pPr>
            <a:r>
              <a:rPr lang="en-US" sz="1600" dirty="0" smtClean="0">
                <a:latin typeface="Calibri"/>
                <a:ea typeface="Calibri"/>
                <a:cs typeface="Times New Roman"/>
              </a:rPr>
              <a:t>New </a:t>
            </a:r>
            <a:r>
              <a:rPr lang="en-US" sz="1600" dirty="0">
                <a:latin typeface="Calibri"/>
                <a:ea typeface="Calibri"/>
                <a:cs typeface="Times New Roman"/>
              </a:rPr>
              <a:t>skills (leadership, sales)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 smtClean="0">
                <a:latin typeface="Calibri" panose="020F0502020204030204" pitchFamily="34" charset="0"/>
              </a:rPr>
              <a:t>From silos to connected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33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75856" y="116632"/>
            <a:ext cx="5698976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Impact on nuclear information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0825" y="1125538"/>
            <a:ext cx="8642350" cy="4420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001" tIns="40000" rIns="80001" bIns="4000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Information workforce</a:t>
            </a:r>
          </a:p>
          <a:p>
            <a:pPr marL="685800" lvl="2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Demographic change; Continuous learning; (Dis)engagement; Temporary and remote work</a:t>
            </a:r>
            <a:endParaRPr lang="en-GB" sz="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1" dirty="0" smtClean="0">
              <a:solidFill>
                <a:srgbClr val="FFF5D5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Information security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Technology; Applications; Cloud computing; User behaviour</a:t>
            </a: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Information technology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</a:rPr>
              <a:t>Integrated platforms; APIs; Autonomous agents; Leverage </a:t>
            </a: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of technology</a:t>
            </a:r>
            <a:endParaRPr lang="en-GB" sz="14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Information processing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Sensors; Analytics; Machine learning; Algorithms </a:t>
            </a:r>
          </a:p>
          <a:p>
            <a:pPr marL="400050" lvl="1" indent="0"/>
            <a:r>
              <a:rPr lang="en-GB" sz="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en-GB" sz="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Information organization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Design thinking; Streamlining; New info-services </a:t>
            </a: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Information maintenance and updating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New IT technologies; Innovation; Change management</a:t>
            </a: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Information sharing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Motivation; Removal of information and other silos; Customer orientation</a:t>
            </a:r>
            <a:endParaRPr lang="en-GB" altLang="en-US" sz="1400" i="1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4th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13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14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April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2016,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8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66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75856" y="116632"/>
            <a:ext cx="5698976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Constraints </a:t>
            </a: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of knowledge work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0825" y="1700808"/>
            <a:ext cx="8642350" cy="3958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001" tIns="40000" rIns="80001" bIns="4000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 typeface="+mj-lt"/>
              <a:buAutoNum type="arabicPeriod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Well defined task</a:t>
            </a:r>
          </a:p>
          <a:p>
            <a:pPr marL="457200" lvl="2" indent="0"/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Knowledge worker needs to know and understand the task ahead</a:t>
            </a:r>
            <a:endParaRPr lang="en-GB" sz="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endParaRPr lang="en-GB" sz="1600" b="1" dirty="0" smtClean="0">
              <a:solidFill>
                <a:srgbClr val="FFF5D5"/>
              </a:solidFill>
              <a:latin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Autonomy</a:t>
            </a:r>
          </a:p>
          <a:p>
            <a:pPr marL="400050" lvl="1" indent="0"/>
            <a:r>
              <a:rPr lang="en-US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The 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</a:rPr>
              <a:t>responsibility for </a:t>
            </a:r>
            <a:r>
              <a:rPr lang="en-US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productivity is on 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</a:rPr>
              <a:t>the individual knowledge workers themselves</a:t>
            </a: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+mj-lt"/>
              <a:buAutoNum type="arabicPeriod"/>
            </a:pP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Continuous innovation</a:t>
            </a:r>
          </a:p>
          <a:p>
            <a:pPr marL="400050" lvl="1" indent="0"/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Major part of knowledge management workers</a:t>
            </a:r>
          </a:p>
          <a:p>
            <a:pPr marL="685800" lvl="1">
              <a:buFont typeface="+mj-lt"/>
              <a:buAutoNum type="arabicPeriod"/>
            </a:pP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+mj-lt"/>
              <a:buAutoNum type="arabicPeriod"/>
            </a:pPr>
            <a:endParaRPr lang="en-GB" sz="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sz="1600" b="1" dirty="0">
                <a:solidFill>
                  <a:srgbClr val="FFF5D5"/>
                </a:solidFill>
                <a:latin typeface="Calibri" panose="020F0502020204030204" pitchFamily="34" charset="0"/>
              </a:rPr>
              <a:t>Continuous learning and </a:t>
            </a: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teaching</a:t>
            </a:r>
          </a:p>
          <a:p>
            <a:pPr marL="400050" lvl="1" indent="0"/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Knowledge sharing </a:t>
            </a:r>
          </a:p>
          <a:p>
            <a:pPr marL="400050" lvl="1" indent="0"/>
            <a:r>
              <a:rPr lang="en-GB" sz="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en-GB" sz="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Quality vs quantity of output</a:t>
            </a:r>
          </a:p>
          <a:p>
            <a:pPr marL="400050" lvl="1" indent="0"/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Impact of  focus on measurement</a:t>
            </a: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+mj-lt"/>
              <a:buAutoNum type="arabicPeriod"/>
            </a:pP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+mj-lt"/>
              <a:buAutoNum type="arabicPeriod"/>
            </a:pP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Motivation</a:t>
            </a:r>
          </a:p>
          <a:p>
            <a:pPr marL="400050" lvl="1" indent="0"/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Knowledge worker as ‘asset’ not ‘cost’</a:t>
            </a:r>
          </a:p>
          <a:p>
            <a:pPr marL="685800" lvl="1">
              <a:buFont typeface="+mj-lt"/>
              <a:buAutoNum type="arabicPeriod"/>
            </a:pP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4th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13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14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April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2016,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9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1052736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6 Characteristics of Knowledge </a:t>
            </a:r>
            <a:r>
              <a:rPr lang="en-US" b="1" dirty="0" smtClean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</a:rPr>
              <a:t>Work (Peter Drucker)</a:t>
            </a:r>
            <a:endParaRPr lang="en-GB" dirty="0">
              <a:solidFill>
                <a:schemeClr val="bg2">
                  <a:lumMod val="9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25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">
  <a:themeElements>
    <a:clrScheme name="INIS_Theme_Sep_2014">
      <a:dk1>
        <a:srgbClr val="FFFFF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NIS_Theme_Sep_2014">
      <a:majorFont>
        <a:latin typeface="Lucida Sans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NIS_Presentation_theme</Template>
  <TotalTime>4315</TotalTime>
  <Words>828</Words>
  <Application>Microsoft Office PowerPoint</Application>
  <PresentationFormat>On-screen Show (4:3)</PresentationFormat>
  <Paragraphs>239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Presentation</vt:lpstr>
      <vt:lpstr>PowerPoint Presentation</vt:lpstr>
      <vt:lpstr>Contents</vt:lpstr>
      <vt:lpstr>Question</vt:lpstr>
      <vt:lpstr>Question</vt:lpstr>
      <vt:lpstr>Times of change</vt:lpstr>
      <vt:lpstr>Current trends</vt:lpstr>
      <vt:lpstr>Information relevant trends</vt:lpstr>
      <vt:lpstr>Impact on nuclear information</vt:lpstr>
      <vt:lpstr>Constraints of knowledge work</vt:lpstr>
      <vt:lpstr>PowerPoint Presentation</vt:lpstr>
    </vt:vector>
  </TitlesOfParts>
  <Company>IAEA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SAVIC, Dobrica</dc:creator>
  <cp:lastModifiedBy>SAVIC, Dobrica</cp:lastModifiedBy>
  <cp:revision>134</cp:revision>
  <dcterms:created xsi:type="dcterms:W3CDTF">2014-11-02T15:09:54Z</dcterms:created>
  <dcterms:modified xsi:type="dcterms:W3CDTF">2016-03-30T10:47:23Z</dcterms:modified>
</cp:coreProperties>
</file>