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1"/>
  </p:notesMasterIdLst>
  <p:handoutMasterIdLst>
    <p:handoutMasterId r:id="rId22"/>
  </p:handoutMasterIdLst>
  <p:sldIdLst>
    <p:sldId id="272" r:id="rId2"/>
    <p:sldId id="356" r:id="rId3"/>
    <p:sldId id="349" r:id="rId4"/>
    <p:sldId id="358" r:id="rId5"/>
    <p:sldId id="357" r:id="rId6"/>
    <p:sldId id="360" r:id="rId7"/>
    <p:sldId id="359" r:id="rId8"/>
    <p:sldId id="364" r:id="rId9"/>
    <p:sldId id="363" r:id="rId10"/>
    <p:sldId id="362" r:id="rId11"/>
    <p:sldId id="361" r:id="rId12"/>
    <p:sldId id="369" r:id="rId13"/>
    <p:sldId id="365" r:id="rId14"/>
    <p:sldId id="367" r:id="rId15"/>
    <p:sldId id="366" r:id="rId16"/>
    <p:sldId id="355" r:id="rId17"/>
    <p:sldId id="368" r:id="rId18"/>
    <p:sldId id="370" r:id="rId19"/>
    <p:sldId id="371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FFCC"/>
    <a:srgbClr val="F2E816"/>
    <a:srgbClr val="FFFF00"/>
    <a:srgbClr val="000000"/>
    <a:srgbClr val="008000"/>
    <a:srgbClr val="000099"/>
    <a:srgbClr val="CC3300"/>
    <a:srgbClr val="0099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2585" autoAdjust="0"/>
  </p:normalViewPr>
  <p:slideViewPr>
    <p:cSldViewPr>
      <p:cViewPr varScale="1">
        <p:scale>
          <a:sx n="116" d="100"/>
          <a:sy n="116" d="100"/>
        </p:scale>
        <p:origin x="-108" y="-282"/>
      </p:cViewPr>
      <p:guideLst>
        <p:guide orient="horz" pos="2160"/>
        <p:guide orient="horz" pos="1632"/>
        <p:guide orient="horz" pos="1152"/>
        <p:guide orient="horz" pos="576"/>
        <p:guide pos="2832"/>
        <p:guide pos="672"/>
        <p:guide pos="864"/>
        <p:guide pos="1056"/>
        <p:guide pos="1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1CF0CD-2AC9-409D-8A36-FA570E92E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21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964A1B-8BF9-488A-877C-EE495DDCC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70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2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11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12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13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14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15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16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17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18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19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4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5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6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7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8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9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>
                <a:solidFill>
                  <a:prstClr val="black"/>
                </a:solidFill>
              </a:rPr>
              <a:pPr eaLnBrk="1" hangingPunct="1"/>
              <a:t>10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jpe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341624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77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606C-3BB9-485A-B0B6-88D4B0A63C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811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A81BD-9282-46CD-B071-9DFD4B3577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048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484438" y="6369050"/>
            <a:ext cx="597535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637D60F1-9852-4021-8859-A38DEC86C0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4" r:id="rId1"/>
    <p:sldLayoutId id="2147483852" r:id="rId2"/>
    <p:sldLayoutId id="2147483855" r:id="rId3"/>
    <p:sldLayoutId id="2147483856" r:id="rId4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7"/>
          <p:cNvSpPr txBox="1">
            <a:spLocks noChangeArrowheads="1"/>
          </p:cNvSpPr>
          <p:nvPr/>
        </p:nvSpPr>
        <p:spPr bwMode="auto">
          <a:xfrm>
            <a:off x="550328" y="201700"/>
            <a:ext cx="8036321" cy="573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>
            <a:lvl1pPr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1800" b="1" dirty="0">
                <a:latin typeface="+mj-lt"/>
              </a:rPr>
              <a:t>United Nations Library and Information Network for Knowledge </a:t>
            </a:r>
            <a:r>
              <a:rPr lang="en-US" sz="1800" b="1" dirty="0" smtClean="0">
                <a:latin typeface="+mj-lt"/>
              </a:rPr>
              <a:t>Sharing</a:t>
            </a:r>
            <a:endParaRPr lang="en-GB" sz="800" b="1" dirty="0" smtClean="0">
              <a:latin typeface="+mj-lt"/>
            </a:endParaRPr>
          </a:p>
          <a:p>
            <a:pPr algn="ctr" eaLnBrk="1" hangingPunct="1">
              <a:defRPr/>
            </a:pPr>
            <a:r>
              <a:rPr lang="en-GB" sz="1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UN-LINKS, </a:t>
            </a:r>
            <a:r>
              <a:rPr lang="en-GB" sz="1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28 – 30 September 2016</a:t>
            </a:r>
            <a:r>
              <a:rPr lang="en-GB" sz="1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, Paris</a:t>
            </a:r>
            <a:endParaRPr lang="en-GB" sz="1400" b="1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9996" y="198884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Impact </a:t>
            </a:r>
            <a:r>
              <a:rPr lang="en-US" sz="3200" b="1" dirty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of Current </a:t>
            </a:r>
            <a:r>
              <a:rPr lang="en-US" sz="3200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Technology Trends</a:t>
            </a:r>
          </a:p>
          <a:p>
            <a:pPr algn="ctr"/>
            <a:r>
              <a:rPr lang="en-US" sz="3200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on Information Management</a:t>
            </a:r>
            <a:endParaRPr lang="en-GB" sz="3200" dirty="0" smtClean="0">
              <a:ln w="8890" cap="flat" cmpd="sng" algn="ctr">
                <a:solidFill>
                  <a:srgbClr val="FCFCFD"/>
                </a:solidFill>
                <a:prstDash val="solid"/>
                <a:miter lim="0"/>
              </a:ln>
              <a:solidFill>
                <a:schemeClr val="tx1">
                  <a:lumMod val="90000"/>
                </a:schemeClr>
              </a:solidFill>
              <a:effectLst>
                <a:outerShdw blurRad="55004" dist="50800" dir="5400000" algn="tl">
                  <a:srgbClr val="000000">
                    <a:alpha val="33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3924427"/>
            <a:ext cx="88569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Dobrica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Savić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i="1" dirty="0" smtClean="0"/>
              <a:t>d.savic@iaea.org</a:t>
            </a:r>
          </a:p>
          <a:p>
            <a:pPr algn="ctr"/>
            <a:endParaRPr lang="en-GB" sz="1600" dirty="0" smtClean="0"/>
          </a:p>
          <a:p>
            <a:pPr algn="ctr"/>
            <a:r>
              <a:rPr lang="en-GB" sz="1400" dirty="0" smtClean="0">
                <a:latin typeface="Arial Rounded MT Bold" panose="020F0704030504030204" pitchFamily="34" charset="0"/>
              </a:rPr>
              <a:t>Nuclear Information Section</a:t>
            </a:r>
          </a:p>
          <a:p>
            <a:pPr algn="ctr"/>
            <a:r>
              <a:rPr lang="en-GB" sz="1400" dirty="0" smtClean="0">
                <a:latin typeface="Arial Rounded MT Bold" panose="020F0704030504030204" pitchFamily="34" charset="0"/>
              </a:rPr>
              <a:t>IAEA, Vienna</a:t>
            </a:r>
            <a:endParaRPr lang="en-GB" sz="14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460432" y="6538869"/>
            <a:ext cx="503721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10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Information management – Customer impact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85893" y="1412776"/>
            <a:ext cx="3528392" cy="35283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Customer culture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Connected world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User experience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Engage customers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From data-rich to insight-driven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139952" y="1412776"/>
            <a:ext cx="4608512" cy="4248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High expectations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and demands (comprehensiveness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, relevance, aggregation, added value)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Interconnectivity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Top of the line finding tools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Web 2.0 features (social networking, collaboration, user generated content)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Tools to exploit big data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Mobile addiction of the new generation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Lack of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patience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and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understanding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01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460432" y="6538869"/>
            <a:ext cx="503721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11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Information management – Employee impact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139952" y="1412776"/>
            <a:ext cx="4608512" cy="4248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Lack of proper education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Career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development possibilities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Frequent change of jobs and interests (lack of continuity and long-term planning)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Changing technical requirements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Business focus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Missing c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ulture </a:t>
            </a:r>
            <a:r>
              <a:rPr lang="en-US" sz="2000" b="1">
                <a:solidFill>
                  <a:schemeClr val="bg1"/>
                </a:solidFill>
                <a:latin typeface="Calibri" panose="020F0502020204030204" pitchFamily="34" charset="0"/>
              </a:rPr>
              <a:t>of </a:t>
            </a:r>
            <a:r>
              <a:rPr lang="en-US" sz="2000" b="1" smtClean="0">
                <a:solidFill>
                  <a:schemeClr val="bg1"/>
                </a:solidFill>
                <a:latin typeface="Calibri" panose="020F0502020204030204" pitchFamily="34" charset="0"/>
              </a:rPr>
              <a:t>preservation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Multitasking and rapid delivery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39552" y="1916832"/>
            <a:ext cx="3528392" cy="35283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New generation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Liquid workforce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Remote work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Learning &amp; training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New skills (leadership, sales)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From silos to connected</a:t>
            </a:r>
          </a:p>
        </p:txBody>
      </p:sp>
    </p:spTree>
    <p:extLst>
      <p:ext uri="{BB962C8B-B14F-4D97-AF65-F5344CB8AC3E}">
        <p14:creationId xmlns:p14="http://schemas.microsoft.com/office/powerpoint/2010/main" val="172301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532440" y="6538869"/>
            <a:ext cx="431713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12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Disruptive technology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9632" y="1844824"/>
            <a:ext cx="640871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Iteration</a:t>
            </a:r>
          </a:p>
          <a:p>
            <a:pPr marL="0" lvl="1"/>
            <a:r>
              <a:rPr lang="en-GB" sz="2000" b="1" dirty="0">
                <a:solidFill>
                  <a:srgbClr val="000099"/>
                </a:solidFill>
                <a:latin typeface="Calibri" panose="020F0502020204030204" pitchFamily="34" charset="0"/>
              </a:rPr>
              <a:t> </a:t>
            </a:r>
            <a:r>
              <a:rPr lang="en-GB" sz="2000" b="1" dirty="0" smtClean="0">
                <a:solidFill>
                  <a:srgbClr val="000099"/>
                </a:solidFill>
                <a:latin typeface="Calibri" panose="020F0502020204030204" pitchFamily="34" charset="0"/>
              </a:rPr>
              <a:t>   Doing the same things better </a:t>
            </a:r>
            <a:r>
              <a:rPr lang="en-GB" sz="2000" i="1" dirty="0" smtClean="0">
                <a:solidFill>
                  <a:srgbClr val="000099"/>
                </a:solidFill>
                <a:latin typeface="Calibri" panose="020F0502020204030204" pitchFamily="34" charset="0"/>
              </a:rPr>
              <a:t>(business as usual)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pPr marL="0" lvl="1"/>
            <a:r>
              <a:rPr lang="en-GB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Innovation</a:t>
            </a:r>
          </a:p>
          <a:p>
            <a:pPr marL="0" lvl="1"/>
            <a:r>
              <a:rPr lang="en-GB" sz="2000" b="1" dirty="0" smtClean="0">
                <a:solidFill>
                  <a:srgbClr val="000099"/>
                </a:solidFill>
                <a:latin typeface="Calibri" panose="020F0502020204030204" pitchFamily="34" charset="0"/>
              </a:rPr>
              <a:t>    Doing new things </a:t>
            </a:r>
            <a:r>
              <a:rPr lang="en-GB" sz="2000" i="1" dirty="0" smtClean="0">
                <a:solidFill>
                  <a:srgbClr val="000099"/>
                </a:solidFill>
                <a:latin typeface="Calibri" panose="020F0502020204030204" pitchFamily="34" charset="0"/>
              </a:rPr>
              <a:t>(compete for the moment)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pPr marL="0" lvl="1"/>
            <a:r>
              <a:rPr lang="en-GB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Disruption</a:t>
            </a:r>
          </a:p>
          <a:p>
            <a:pPr marL="0" lvl="1"/>
            <a:r>
              <a:rPr lang="en-GB" sz="2000" b="1" dirty="0" smtClean="0">
                <a:solidFill>
                  <a:srgbClr val="000099"/>
                </a:solidFill>
                <a:latin typeface="Calibri" panose="020F0502020204030204" pitchFamily="34" charset="0"/>
              </a:rPr>
              <a:t>    Doing new things that make the old ones obsolete</a:t>
            </a:r>
          </a:p>
          <a:p>
            <a:pPr marL="0" lvl="1"/>
            <a:r>
              <a:rPr lang="en-GB" sz="2000" b="1" dirty="0">
                <a:solidFill>
                  <a:srgbClr val="000099"/>
                </a:solidFill>
                <a:latin typeface="Calibri" panose="020F0502020204030204" pitchFamily="34" charset="0"/>
              </a:rPr>
              <a:t> </a:t>
            </a:r>
            <a:r>
              <a:rPr lang="en-GB" sz="2000" b="1" dirty="0" smtClean="0">
                <a:solidFill>
                  <a:srgbClr val="000099"/>
                </a:solidFill>
                <a:latin typeface="Calibri" panose="020F0502020204030204" pitchFamily="34" charset="0"/>
              </a:rPr>
              <a:t>    </a:t>
            </a:r>
            <a:r>
              <a:rPr lang="en-GB" sz="2000" i="1" dirty="0" smtClean="0">
                <a:solidFill>
                  <a:srgbClr val="000099"/>
                </a:solidFill>
                <a:latin typeface="Calibri" panose="020F0502020204030204" pitchFamily="34" charset="0"/>
              </a:rPr>
              <a:t>(compete for the future)</a:t>
            </a:r>
            <a:endParaRPr lang="en-GB" sz="2000" i="1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56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363" y="4293096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388424" y="6538869"/>
            <a:ext cx="575729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13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Disruptive technology #1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7584" y="1196752"/>
            <a:ext cx="756084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Mobile devices</a:t>
            </a:r>
          </a:p>
          <a:p>
            <a:pPr marL="0" lvl="1"/>
            <a:endParaRPr lang="en-GB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1975-2008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one billion PCs sold; in 2013 alone 1 billion cell phones </a:t>
            </a: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sold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89% of China’s 668 million Internet users access the web from their mobile devices. </a:t>
            </a:r>
            <a:endParaRPr lang="en-US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72%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of children in South Korea own a smartphone by the age of 11 or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12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In January 2014, mobile phone Internet usage overtook PC Internet </a:t>
            </a: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usage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Mobile-first and mobile-only world repurpose the web to become more dynamic, personal and useful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end of a traditional information-broadcast, page/form-based, keyword system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81210" y="1196752"/>
            <a:ext cx="2206614" cy="504056"/>
          </a:xfrm>
          <a:prstGeom prst="ellipse">
            <a:avLst/>
          </a:prstGeom>
          <a:noFill/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65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388424" y="6538869"/>
            <a:ext cx="575729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14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Disruptive technology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#2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608" y="1340768"/>
            <a:ext cx="7200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Chatbots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(A 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computer program designed to simulate conversation with human </a:t>
            </a: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users over 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the </a:t>
            </a: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Internet)</a:t>
            </a:r>
          </a:p>
          <a:p>
            <a:endParaRPr lang="en-GB" sz="1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Virtual assistants offering predictive services with the help of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machine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learning and A.I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en-GB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Two types: one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functions based on a set of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rules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and the other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one uses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machine learning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Subject areas: Weather, grocery, news, life advice, personal finance, scheduling, a bot that’s your friend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Examples: Microsoft Cortana, Google Now, Amazon Alexa, Apple Siri, Facebook Jarvis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Alex, the Staffordshire University Library </a:t>
            </a:r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</a:rPr>
              <a:t>chatbot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service; Dewey; Pixel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Reference interviews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029179" y="1340742"/>
            <a:ext cx="1350128" cy="504056"/>
          </a:xfrm>
          <a:prstGeom prst="ellipse">
            <a:avLst/>
          </a:prstGeom>
          <a:noFill/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26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460432" y="6538869"/>
            <a:ext cx="503721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15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Disruptive technology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#3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80728"/>
            <a:ext cx="4788024" cy="362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4725143"/>
            <a:ext cx="635648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WhatsApp, Facebook Messenger, WeChat, and Viber have 2.125 billion </a:t>
            </a:r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monthly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active users globally (users who accessed the apps at least once in a 30-day period). </a:t>
            </a:r>
            <a:endParaRPr lang="en-US" sz="1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And 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these are all mobile users. </a:t>
            </a:r>
            <a:endParaRPr lang="en-US" sz="1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en-US" sz="1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Numbers for Facebook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, Twitter, LinkedIn, and Instagram </a:t>
            </a:r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also 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include millions of </a:t>
            </a:r>
            <a:endParaRPr lang="en-US" sz="1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computer-only 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users! </a:t>
            </a:r>
            <a:endParaRPr lang="en-GB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 rot="18780155">
            <a:off x="284335" y="1919463"/>
            <a:ext cx="2214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Messaging apps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483768" y="974463"/>
            <a:ext cx="1244877" cy="504056"/>
          </a:xfrm>
          <a:prstGeom prst="ellipse">
            <a:avLst/>
          </a:prstGeom>
          <a:noFill/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07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460432" y="6538869"/>
            <a:ext cx="503721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16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5198" y="980728"/>
            <a:ext cx="82809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Smart supermarkets – COOP Milano, Italia</a:t>
            </a:r>
          </a:p>
          <a:p>
            <a:endParaRPr lang="en-GB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Smart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shelves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and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interactive food display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tables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offer a range of product information, such as provenance, allergens, nutritional data and carbon footprint.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Shoppers have the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tools and information to make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their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experience convenient, relevant and personalized. </a:t>
            </a:r>
            <a:endParaRPr lang="en-US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Digital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displays share real-time information on promotions, best-sellers and more. </a:t>
            </a:r>
            <a:endParaRPr lang="en-US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mobile app helps customers navigate the store, augments product information, and identifies products that are compatible with their lifestyle needs. </a:t>
            </a:r>
            <a:endParaRPr lang="en-US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The supermarket and suppliers also benefit from greater efficiency and customer interaction.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Staff can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speak with the warehouse in real time to rapidly procure new assortments and replenish shelves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3873247"/>
            <a:ext cx="4251815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Disruptive technology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#4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11560" y="1484784"/>
            <a:ext cx="1316885" cy="432048"/>
          </a:xfrm>
          <a:prstGeom prst="ellipse">
            <a:avLst/>
          </a:prstGeom>
          <a:noFill/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1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460432" y="6538869"/>
            <a:ext cx="503721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17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Disruptive technology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#5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219" y="2060848"/>
            <a:ext cx="464611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80849" y="1484784"/>
            <a:ext cx="11118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eBooks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980728"/>
            <a:ext cx="358401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Books</a:t>
            </a:r>
            <a:endParaRPr lang="en-GB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140M total number of books</a:t>
            </a:r>
            <a:endParaRPr lang="en-US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70M grey literature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2.2M new book titles annually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The average U.S. nonfiction book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sells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less than 250 copies per year and less than 3,000 copies over its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lifetime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A book has less than a 1% chance of being stocked in an average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bookstore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933706"/>
            <a:ext cx="368079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Amazon.com</a:t>
            </a:r>
            <a:endParaRPr lang="en-GB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 2014 Amazon sold more than 60% of all books purchased online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July 2010, Amazon's Kindle e-book sales outpaced hardcover book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sales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Audible 2008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Goodreads 2013 (social network for book-lovers)</a:t>
            </a:r>
            <a:endParaRPr lang="en-GB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4180849" y="1484784"/>
            <a:ext cx="1244877" cy="504056"/>
          </a:xfrm>
          <a:prstGeom prst="ellipse">
            <a:avLst/>
          </a:prstGeom>
          <a:noFill/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26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604448" y="6538869"/>
            <a:ext cx="359705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18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Disruptive technology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#6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5656" y="1196752"/>
            <a:ext cx="56166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Web</a:t>
            </a:r>
            <a:endParaRPr lang="en-GB" sz="1800" dirty="0" smtClean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endParaRPr lang="en-GB" sz="1800" dirty="0" smtClean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1B websites (host names); 70% not active (parked)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50B webpages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4.75B pages indexed by Google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3.6B Internet users (world population 7.5B)</a:t>
            </a:r>
          </a:p>
          <a:p>
            <a:endParaRPr lang="en-GB" sz="1800" dirty="0" smtClean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r>
              <a:rPr lang="en-GB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 second on the Web</a:t>
            </a:r>
          </a:p>
          <a:p>
            <a:endParaRPr lang="en-GB" sz="1000" dirty="0" smtClean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7000 </a:t>
            </a:r>
            <a:r>
              <a:rPr lang="en-US" sz="1800" dirty="0">
                <a:solidFill>
                  <a:srgbClr val="000099"/>
                </a:solidFill>
                <a:latin typeface="Calibri" panose="020F0502020204030204" pitchFamily="34" charset="0"/>
              </a:rPr>
              <a:t>Tweets </a:t>
            </a: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1140 </a:t>
            </a:r>
            <a:r>
              <a:rPr lang="en-US" sz="1800" dirty="0">
                <a:solidFill>
                  <a:srgbClr val="000099"/>
                </a:solidFill>
                <a:latin typeface="Calibri" panose="020F0502020204030204" pitchFamily="34" charset="0"/>
              </a:rPr>
              <a:t>Tumblr </a:t>
            </a: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posts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733 </a:t>
            </a:r>
            <a:r>
              <a:rPr lang="en-US" sz="1800" dirty="0">
                <a:solidFill>
                  <a:srgbClr val="000099"/>
                </a:solidFill>
                <a:latin typeface="Calibri" panose="020F0502020204030204" pitchFamily="34" charset="0"/>
              </a:rPr>
              <a:t>photos posted on </a:t>
            </a: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Instagram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2207 </a:t>
            </a:r>
            <a:r>
              <a:rPr lang="en-US" sz="1800" dirty="0">
                <a:solidFill>
                  <a:srgbClr val="000099"/>
                </a:solidFill>
                <a:latin typeface="Calibri" panose="020F0502020204030204" pitchFamily="34" charset="0"/>
              </a:rPr>
              <a:t>Skype </a:t>
            </a: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calls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55,364 </a:t>
            </a:r>
            <a:r>
              <a:rPr lang="en-US" sz="1800" dirty="0">
                <a:solidFill>
                  <a:srgbClr val="000099"/>
                </a:solidFill>
                <a:latin typeface="Calibri" panose="020F0502020204030204" pitchFamily="34" charset="0"/>
              </a:rPr>
              <a:t>Google </a:t>
            </a: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searches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127</a:t>
            </a:r>
            <a:r>
              <a:rPr lang="en-US" sz="1800" dirty="0">
                <a:solidFill>
                  <a:srgbClr val="000099"/>
                </a:solidFill>
                <a:latin typeface="Calibri" panose="020F0502020204030204" pitchFamily="34" charset="0"/>
              </a:rPr>
              <a:t>, 354 YouTube videos </a:t>
            </a: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viewed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2 </a:t>
            </a:r>
            <a:r>
              <a:rPr lang="en-US" sz="1800" dirty="0">
                <a:solidFill>
                  <a:srgbClr val="000099"/>
                </a:solidFill>
                <a:latin typeface="Calibri" panose="020F0502020204030204" pitchFamily="34" charset="0"/>
              </a:rPr>
              <a:t>million emails </a:t>
            </a:r>
            <a:r>
              <a:rPr lang="en-US" sz="18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sent</a:t>
            </a:r>
          </a:p>
          <a:p>
            <a:endParaRPr lang="en-GB" sz="1800" dirty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r>
              <a:rPr lang="en-GB" sz="1000" dirty="0">
                <a:solidFill>
                  <a:srgbClr val="000099"/>
                </a:solidFill>
                <a:latin typeface="Calibri" panose="020F0502020204030204" pitchFamily="34" charset="0"/>
              </a:rPr>
              <a:t>http://www.internetlivestats.com</a:t>
            </a:r>
            <a:r>
              <a:rPr lang="en-GB" sz="10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/</a:t>
            </a:r>
            <a:endParaRPr lang="en-GB" sz="1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0013790">
            <a:off x="5406001" y="2943195"/>
            <a:ext cx="305673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mpd="dbl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 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download the </a:t>
            </a:r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</a:rPr>
              <a:t>Web </a:t>
            </a:r>
            <a:r>
              <a:rPr lang="en-US" sz="1600" b="1" smtClean="0">
                <a:solidFill>
                  <a:schemeClr val="bg1"/>
                </a:solidFill>
                <a:latin typeface="Calibri" panose="020F0502020204030204" pitchFamily="34" charset="0"/>
              </a:rPr>
              <a:t>using a PC </a:t>
            </a:r>
            <a:endParaRPr lang="en-US" sz="1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smtClean="0">
                <a:solidFill>
                  <a:schemeClr val="bg1"/>
                </a:solidFill>
                <a:latin typeface="Calibri" panose="020F0502020204030204" pitchFamily="34" charset="0"/>
              </a:rPr>
              <a:t>would 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take </a:t>
            </a:r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approximately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11 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trillion </a:t>
            </a:r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years!</a:t>
            </a:r>
            <a:endParaRPr lang="en-GB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115616" y="1210139"/>
            <a:ext cx="1350128" cy="504056"/>
          </a:xfrm>
          <a:prstGeom prst="ellipse">
            <a:avLst/>
          </a:prstGeom>
          <a:noFill/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388424" y="6538869"/>
            <a:ext cx="575729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19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7437" y="2348880"/>
            <a:ext cx="66928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i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Disrupt or be disrupted!</a:t>
            </a:r>
            <a:endParaRPr lang="en-GB" sz="4000" i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932040" y="5229200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44489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676791" y="6538869"/>
            <a:ext cx="287362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2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32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Presentation at a glance</a:t>
            </a:r>
            <a:endParaRPr lang="en-GB" sz="32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1412776"/>
            <a:ext cx="583264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Information technology progress </a:t>
            </a: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Present state of information management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future of information </a:t>
            </a:r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management</a:t>
            </a: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Current information technology trends</a:t>
            </a: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Aggregated trends</a:t>
            </a:r>
            <a:endParaRPr lang="en-GB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endParaRPr lang="en-GB" sz="1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Impact on information management</a:t>
            </a:r>
            <a:endParaRPr lang="en-GB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endParaRPr lang="en-GB" sz="8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Disruptive technologies</a:t>
            </a:r>
            <a:endParaRPr lang="en-GB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78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619672" y="620688"/>
            <a:ext cx="5512798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0" indent="0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Information technology progress</a:t>
            </a:r>
          </a:p>
          <a:p>
            <a:pPr marL="0" lvl="0" indent="0"/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Tremendous development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Boundary-pushing innovations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Constant change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Fast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pace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8676791" y="6538869"/>
            <a:ext cx="287362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3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780928"/>
            <a:ext cx="8352928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Examples</a:t>
            </a:r>
            <a:endParaRPr lang="en-US" sz="9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lvl="1"/>
            <a:endParaRPr lang="en-US" sz="9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"Moore's law" the number of transistors in a dense integrated circuit has doubled approximately every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18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months  </a:t>
            </a:r>
            <a:endParaRPr lang="en-US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The processing power of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computers from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1956 to 2015 increased 1 trillion-fold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1994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first mobile phone to feature software applications (IBM Simon); 2007 iPhone (first commercial smartphone to use finger input); 2010 the Samsung Galaxy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1975-2008 one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billion PCs sold; in 2013 alone 1 billion cell phones </a:t>
            </a: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sold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89%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of China’s 668 million Internet users access the web from their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mobile devices. Similar with other developing nations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January </a:t>
            </a: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2014,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mobile phone Internet usage overtook PC Internet </a:t>
            </a:r>
            <a:r>
              <a:rPr lang="en-GB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usage</a:t>
            </a:r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 January 2016,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Google’s </a:t>
            </a:r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</a:rPr>
              <a:t>AlphaGo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 crossed a major artificial intelligence threshold by besting human grandmaster Lee </a:t>
            </a:r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</a:rPr>
              <a:t>Sedol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 at the famously complex game of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Go</a:t>
            </a:r>
          </a:p>
        </p:txBody>
      </p:sp>
    </p:spTree>
    <p:extLst>
      <p:ext uri="{BB962C8B-B14F-4D97-AF65-F5344CB8AC3E}">
        <p14:creationId xmlns:p14="http://schemas.microsoft.com/office/powerpoint/2010/main" val="100568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676791" y="6538869"/>
            <a:ext cx="287362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4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81237" y="476672"/>
            <a:ext cx="8208912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0" indent="0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Present state of information management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Libraries and information centers disappearing</a:t>
            </a: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Staff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count and professional work decreasing; Evident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skill gaps</a:t>
            </a:r>
            <a:endParaRPr lang="en-US" sz="2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Budgets for library and information centers dropping</a:t>
            </a: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External content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price increasing, access to it more difficult</a:t>
            </a: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High cost of new systems and applications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Intellectual property management challenges</a:t>
            </a: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External competition (e.g. Amazon, Google)</a:t>
            </a: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Increased user demands (e.g. delivery speed, format, added value)</a:t>
            </a:r>
            <a:endParaRPr lang="en-US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Notion that everything is already on the web</a:t>
            </a:r>
            <a:endParaRPr lang="en-US" sz="8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8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Libraries becoming more local in their focus</a:t>
            </a:r>
            <a:endParaRPr lang="en-US" sz="18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8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676791" y="6538869"/>
            <a:ext cx="287362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5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55576" y="485993"/>
            <a:ext cx="70653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/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The future of information management?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27584" y="4149080"/>
            <a:ext cx="541353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Current trends that impact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future</a:t>
            </a:r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Disruptive 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innovation</a:t>
            </a:r>
          </a:p>
        </p:txBody>
      </p:sp>
      <p:pic>
        <p:nvPicPr>
          <p:cNvPr id="6" name="Picture 4" descr="https://lh6.ggpht.com/7cfXEzMehr9OvKbOyL1p3c454kWKEmBON9CJ1NvhZFv-cJY0aTnX7pKBTG8vL-oQOQ=w3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678" y="1484784"/>
            <a:ext cx="2374646" cy="237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28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676791" y="6538869"/>
            <a:ext cx="287362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6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6944" cy="364902"/>
          </a:xfrm>
        </p:spPr>
        <p:txBody>
          <a:bodyPr>
            <a:noAutofit/>
          </a:bodyPr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Current information technology trends – 2016</a:t>
            </a:r>
            <a:endParaRPr lang="en-GB" sz="2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561500"/>
              </p:ext>
            </p:extLst>
          </p:nvPr>
        </p:nvGraphicFramePr>
        <p:xfrm>
          <a:off x="251520" y="1052736"/>
          <a:ext cx="8424940" cy="51869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84512"/>
                <a:gridCol w="1685107"/>
                <a:gridCol w="1685107"/>
                <a:gridCol w="1858042"/>
                <a:gridCol w="1512172"/>
              </a:tblGrid>
              <a:tr h="152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Gartner</a:t>
                      </a:r>
                      <a:endParaRPr lang="en-GB" sz="12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Forbes</a:t>
                      </a:r>
                      <a:endParaRPr lang="en-GB" sz="12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Forrester</a:t>
                      </a:r>
                      <a:endParaRPr lang="en-GB" sz="12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Deloitte</a:t>
                      </a:r>
                      <a:endParaRPr lang="en-GB" sz="12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Accenture</a:t>
                      </a:r>
                      <a:endParaRPr lang="en-GB" sz="12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  <a:tr h="441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1. The</a:t>
                      </a: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device mesh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2. Ambient user experience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3. 3D printing materials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4. Information of everything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5. Advanced machine learning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6. Autonomous agents and things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7. Adaptive security architecture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8. Advanced system architecture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9. Mesh App and service architecture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10. Internet of things architecture and platforms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b="1" i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Gartner's top 10 strategic technology trends for 2016</a:t>
                      </a:r>
                      <a:endParaRPr lang="en-GB" sz="900" b="1" i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1. Connecting</a:t>
                      </a: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customers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2. Embracing millennials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3. Remote employee development and training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4. Strength based leadership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5. Add extra value to commodity products you sell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6. Corporate culture of customer service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7. Deliver results, not just solutions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8. Engage customers through fun and games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9. Integrate impartial content to support customer decisions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10. Develop “selling/solving” skills for non-salespeople</a:t>
                      </a:r>
                    </a:p>
                    <a:p>
                      <a:pPr marL="319405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en-US" sz="1000" b="1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b="1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Top 10 Business Trends That Will Drive Success In 2016</a:t>
                      </a:r>
                      <a:endParaRPr lang="en-GB" sz="900" b="1" i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6000" marR="54213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 Smart connected world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2. Systems of insight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3. APIs as strategy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4. Digital CX limitations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5. Security and risk rethink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6. Hyper-connected</a:t>
                      </a: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hyper-adopters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7. Business tech acceleration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8. Infrastructure snowballs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9. Software as part of the brand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10. Workforce technology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The Top Technology Trends To Watch: 2016 To 2018</a:t>
                      </a:r>
                      <a:endParaRPr lang="en-GB" sz="1050" b="1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r>
                        <a:rPr lang="en-GB" sz="10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1. From customer-aware to customer-led </a:t>
                      </a:r>
                    </a:p>
                    <a:p>
                      <a:r>
                        <a:rPr lang="en-GB" sz="10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2. From data-rich to insight-driven</a:t>
                      </a:r>
                    </a:p>
                    <a:p>
                      <a:r>
                        <a:rPr lang="en-GB" sz="10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3. From perfect to fast</a:t>
                      </a:r>
                    </a:p>
                    <a:p>
                      <a:r>
                        <a:rPr lang="en-GB" sz="10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4. From silos to connected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The Operating Model for Customer Obsession</a:t>
                      </a:r>
                      <a:endParaRPr lang="en-GB" sz="1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 Right-speed IT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 Augmented &amp; virtual reality go to work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 Internet of Things: From sensing to doing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4. Reimagining core systems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 Autonomic platforms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6. </a:t>
                      </a:r>
                      <a:r>
                        <a:rPr lang="en-US" sz="1000" b="1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Blockchain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 Democratized trust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 Industrialized analytics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8. Social impact of exponential technologies</a:t>
                      </a: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Tech Trends 2016: Innovating in the digital era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b="1" i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1. Organizational design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2. Leadership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3. Culture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4. Engagement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5. Learning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6. Design thinking</a:t>
                      </a:r>
                    </a:p>
                    <a:p>
                      <a:r>
                        <a:rPr lang="en-GB" sz="1000" b="1" i="0" u="none" strike="noStrike" kern="12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 Changing skills of</a:t>
                      </a:r>
                    </a:p>
                    <a:p>
                      <a:r>
                        <a:rPr lang="en-GB" sz="1000" b="1" i="0" u="none" strike="noStrike" kern="12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the HR organization</a:t>
                      </a:r>
                    </a:p>
                    <a:p>
                      <a:r>
                        <a:rPr lang="en-GB" sz="1000" b="1" i="0" u="none" strike="noStrike" kern="12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 People analytics</a:t>
                      </a:r>
                    </a:p>
                    <a:p>
                      <a:r>
                        <a:rPr lang="en-GB" sz="1000" b="1" i="0" u="none" strike="noStrike" kern="12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 Digital HR</a:t>
                      </a:r>
                    </a:p>
                    <a:p>
                      <a:r>
                        <a:rPr lang="en-GB" sz="1000" b="1" i="0" u="none" strike="noStrike" kern="12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10. Workforce management</a:t>
                      </a:r>
                    </a:p>
                    <a:p>
                      <a:endParaRPr lang="en-GB" sz="900" b="1" i="1" u="none" strike="noStrike" kern="1200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1" i="1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 Human Capital Trends 2016</a:t>
                      </a:r>
                    </a:p>
                    <a:p>
                      <a:endParaRPr lang="en-GB" sz="900" b="1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  Intelligent automation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  Liquid workforce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Platform economy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4.  Predictable disruption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 Digital trust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i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Technology Vision 2016 - People First: The</a:t>
                      </a:r>
                      <a:r>
                        <a:rPr lang="en-GB" sz="900" b="1" i="1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primacy of people in a digital age</a:t>
                      </a:r>
                      <a:endParaRPr lang="en-GB" sz="900" b="1" i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60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676791" y="6538869"/>
            <a:ext cx="287362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7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344816" cy="36490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Aggregated trends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251520" y="980728"/>
            <a:ext cx="4536504" cy="50405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>
                <a:solidFill>
                  <a:srgbClr val="C00000"/>
                </a:solidFill>
                <a:latin typeface="Calibri" panose="020F0502020204030204" pitchFamily="34" charset="0"/>
              </a:rPr>
              <a:t>Technology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Secure architecture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Autonomous </a:t>
            </a: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agents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Machine </a:t>
            </a:r>
            <a:r>
              <a:rPr lang="en-GB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learning (algorithms)</a:t>
            </a:r>
            <a:endParaRPr lang="en-GB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Internet of things (from sensing to doing)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Application </a:t>
            </a: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Program Interface (API</a:t>
            </a:r>
            <a:r>
              <a:rPr lang="en-GB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3D printing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Products/services</a:t>
            </a:r>
            <a:endParaRPr lang="en-GB" sz="18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Added value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Deliver results, not just solutions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Social impact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Predictable disruption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Digital trust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Analytics</a:t>
            </a:r>
            <a:endParaRPr lang="en-GB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004048" y="980728"/>
            <a:ext cx="3600400" cy="52599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Customers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Customer culture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Connected world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User experience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Engage customers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From data-rich to </a:t>
            </a:r>
            <a:r>
              <a:rPr lang="en-GB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insight-driven</a:t>
            </a:r>
            <a:endParaRPr lang="en-GB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1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Employees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New generation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Liquid workforce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Remote work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Learning &amp; training</a:t>
            </a:r>
          </a:p>
          <a:p>
            <a:pPr lvl="0">
              <a:buFont typeface="Wingdings"/>
              <a:buChar char=""/>
              <a:tabLst>
                <a:tab pos="457200" algn="l"/>
              </a:tabLst>
            </a:pPr>
            <a:r>
              <a:rPr lang="en-US" sz="1800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New </a:t>
            </a: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skills (leadership, sales)</a:t>
            </a:r>
            <a:endParaRPr lang="en-GB" sz="18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From silos to connected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0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676791" y="6538869"/>
            <a:ext cx="287362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8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Information management – Technology impact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139952" y="1916832"/>
            <a:ext cx="4608512" cy="4248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More difficult access to information resources (IR)</a:t>
            </a: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Higher level of IT investment required to access and process IR</a:t>
            </a: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More tech-driven and dynamic documents and IR</a:t>
            </a: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1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Increased amount of big data</a:t>
            </a:r>
            <a:endParaRPr lang="en-GB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539552" y="1916832"/>
            <a:ext cx="3528392" cy="35283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Secure architecture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Autonomous </a:t>
            </a:r>
            <a:r>
              <a:rPr lang="en-GB" sz="1600" dirty="0">
                <a:solidFill>
                  <a:srgbClr val="C00000"/>
                </a:solidFill>
                <a:latin typeface="Calibri" panose="020F0502020204030204" pitchFamily="34" charset="0"/>
              </a:rPr>
              <a:t>agents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C00000"/>
                </a:solidFill>
                <a:latin typeface="Calibri" panose="020F0502020204030204" pitchFamily="34" charset="0"/>
              </a:rPr>
              <a:t>Machine </a:t>
            </a:r>
            <a:r>
              <a:rPr lang="en-GB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learning (algorithms)</a:t>
            </a:r>
            <a:endParaRPr lang="en-GB" sz="16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C00000"/>
                </a:solidFill>
                <a:latin typeface="Calibri" panose="020F0502020204030204" pitchFamily="34" charset="0"/>
              </a:rPr>
              <a:t>Internet of things (from sensing to doing)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Application </a:t>
            </a:r>
            <a:r>
              <a:rPr lang="en-GB" sz="1600" dirty="0">
                <a:solidFill>
                  <a:srgbClr val="C00000"/>
                </a:solidFill>
                <a:latin typeface="Calibri" panose="020F0502020204030204" pitchFamily="34" charset="0"/>
              </a:rPr>
              <a:t>Program Interface (API</a:t>
            </a:r>
            <a:r>
              <a:rPr lang="en-GB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C00000"/>
                </a:solidFill>
                <a:latin typeface="Calibri" panose="020F0502020204030204" pitchFamily="34" charset="0"/>
              </a:rPr>
              <a:t>3D </a:t>
            </a:r>
            <a:r>
              <a:rPr lang="en-GB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printing</a:t>
            </a:r>
            <a:endParaRPr lang="en-GB" sz="16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01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676791" y="6538869"/>
            <a:ext cx="287362" cy="288032"/>
          </a:xfrm>
        </p:spPr>
        <p:txBody>
          <a:bodyPr/>
          <a:lstStyle/>
          <a:p>
            <a:pPr>
              <a:defRPr/>
            </a:pPr>
            <a:fld id="{DD80F7B2-6960-4212-977C-7C6245D2AD4F}" type="slidenum">
              <a:rPr lang="en-GB" sz="1200" smtClean="0">
                <a:solidFill>
                  <a:srgbClr val="F8F8F8"/>
                </a:solidFill>
              </a:rPr>
              <a:pPr>
                <a:defRPr/>
              </a:pPr>
              <a:t>9</a:t>
            </a:fld>
            <a:endParaRPr lang="en-GB" sz="1200" dirty="0">
              <a:solidFill>
                <a:srgbClr val="F8F8F8"/>
              </a:solidFill>
            </a:endParaRPr>
          </a:p>
          <a:p>
            <a:pPr>
              <a:defRPr/>
            </a:pPr>
            <a:endParaRPr lang="en-GB" dirty="0">
              <a:solidFill>
                <a:srgbClr val="F8F8F8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80920" cy="364902"/>
          </a:xfrm>
        </p:spPr>
        <p:txBody>
          <a:bodyPr>
            <a:no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Information management – Products and services impact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139952" y="1916832"/>
            <a:ext cx="4608512" cy="4248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Available resources</a:t>
            </a: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Competition with ‘big players’</a:t>
            </a: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Lack of interest to </a:t>
            </a:r>
            <a:r>
              <a:rPr lang="en-GB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use classic channels</a:t>
            </a: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Increasing role of local 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repositories</a:t>
            </a: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Intellectual property protection</a:t>
            </a: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Disappearing </a:t>
            </a:r>
            <a:r>
              <a:rPr lang="en-GB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e-archives and 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older materials</a:t>
            </a: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39552" y="1916832"/>
            <a:ext cx="3528392" cy="35283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Added value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Deliver results, not just solutions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Social impact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Predictable disruption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Digital trust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Analytics</a:t>
            </a:r>
          </a:p>
        </p:txBody>
      </p:sp>
    </p:spTree>
    <p:extLst>
      <p:ext uri="{BB962C8B-B14F-4D97-AF65-F5344CB8AC3E}">
        <p14:creationId xmlns:p14="http://schemas.microsoft.com/office/powerpoint/2010/main" val="172301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43114</TotalTime>
  <Words>1550</Words>
  <Application>Microsoft Office PowerPoint</Application>
  <PresentationFormat>On-screen Show (4:3)</PresentationFormat>
  <Paragraphs>376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IAEA Dark Blue</vt:lpstr>
      <vt:lpstr>PowerPoint Presentation</vt:lpstr>
      <vt:lpstr>Presentation at a glance</vt:lpstr>
      <vt:lpstr>PowerPoint Presentation</vt:lpstr>
      <vt:lpstr>PowerPoint Presentation</vt:lpstr>
      <vt:lpstr>PowerPoint Presentation</vt:lpstr>
      <vt:lpstr>Current information technology trends – 2016</vt:lpstr>
      <vt:lpstr>Aggregated trends</vt:lpstr>
      <vt:lpstr>Information management – Technology impact</vt:lpstr>
      <vt:lpstr>Information management – Products and services impact</vt:lpstr>
      <vt:lpstr>Information management – Customer impact</vt:lpstr>
      <vt:lpstr>Information management – Employee impact</vt:lpstr>
      <vt:lpstr>Disruptive technology</vt:lpstr>
      <vt:lpstr>Disruptive technology #1</vt:lpstr>
      <vt:lpstr>Disruptive technology #2</vt:lpstr>
      <vt:lpstr>Disruptive technology #3</vt:lpstr>
      <vt:lpstr>Disruptive technology #4</vt:lpstr>
      <vt:lpstr>Disruptive technology #5</vt:lpstr>
      <vt:lpstr>Disruptive technology #6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Current Information Technology Trends on the Future of Grey Literature</dc:title>
  <dc:creator>D.Savic@iaea.org</dc:creator>
  <cp:lastModifiedBy>SAVIC, Dobrica</cp:lastModifiedBy>
  <cp:revision>1215</cp:revision>
  <cp:lastPrinted>2009-09-29T11:08:53Z</cp:lastPrinted>
  <dcterms:created xsi:type="dcterms:W3CDTF">2005-03-22T14:15:43Z</dcterms:created>
  <dcterms:modified xsi:type="dcterms:W3CDTF">2016-08-03T16:30:39Z</dcterms:modified>
</cp:coreProperties>
</file>