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8"/>
  </p:notesMasterIdLst>
  <p:handoutMasterIdLst>
    <p:handoutMasterId r:id="rId19"/>
  </p:handoutMasterIdLst>
  <p:sldIdLst>
    <p:sldId id="272" r:id="rId2"/>
    <p:sldId id="341" r:id="rId3"/>
    <p:sldId id="340" r:id="rId4"/>
    <p:sldId id="332" r:id="rId5"/>
    <p:sldId id="333" r:id="rId6"/>
    <p:sldId id="334" r:id="rId7"/>
    <p:sldId id="335" r:id="rId8"/>
    <p:sldId id="337" r:id="rId9"/>
    <p:sldId id="343" r:id="rId10"/>
    <p:sldId id="344" r:id="rId11"/>
    <p:sldId id="345" r:id="rId12"/>
    <p:sldId id="336" r:id="rId13"/>
    <p:sldId id="342" r:id="rId14"/>
    <p:sldId id="338" r:id="rId15"/>
    <p:sldId id="339" r:id="rId16"/>
    <p:sldId id="331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FFFCC"/>
    <a:srgbClr val="FFFF00"/>
    <a:srgbClr val="008000"/>
    <a:srgbClr val="000099"/>
    <a:srgbClr val="CC3300"/>
    <a:srgbClr val="0099FF"/>
    <a:srgbClr val="FF0000"/>
    <a:srgbClr val="003300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2585" autoAdjust="0"/>
  </p:normalViewPr>
  <p:slideViewPr>
    <p:cSldViewPr>
      <p:cViewPr>
        <p:scale>
          <a:sx n="107" d="100"/>
          <a:sy n="107" d="100"/>
        </p:scale>
        <p:origin x="-246" y="-456"/>
      </p:cViewPr>
      <p:guideLst>
        <p:guide orient="horz" pos="2160"/>
        <p:guide orient="horz" pos="1632"/>
        <p:guide orient="horz" pos="1152"/>
        <p:guide orient="horz" pos="576"/>
        <p:guide pos="2832"/>
        <p:guide pos="672"/>
        <p:guide pos="864"/>
        <p:guide pos="1056"/>
        <p:guide pos="1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64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1CF0CD-2AC9-409D-8A36-FA570E92E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21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4964A1B-8BF9-488A-877C-EE495DDCCF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709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12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13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14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15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4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5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6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7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8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C77ADD-EBAA-4DD2-AE78-B3A10FFF26C9}" type="slidenum">
              <a:rPr lang="en-GB"/>
              <a:pPr/>
              <a:t>9</a:t>
            </a:fld>
            <a:endParaRPr lang="en-GB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Main Search box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Area</a:t>
            </a:r>
            <a:r>
              <a:rPr lang="en-US" baseline="0" dirty="0" smtClean="0"/>
              <a:t> for general/main links</a:t>
            </a:r>
          </a:p>
          <a:p>
            <a:r>
              <a:rPr lang="en-US" dirty="0" smtClean="0"/>
              <a:t>Link to Advanced Search</a:t>
            </a:r>
          </a:p>
          <a:p>
            <a:r>
              <a:rPr lang="en-US" dirty="0" smtClean="0"/>
              <a:t>Link to highlights – or history of ICS</a:t>
            </a:r>
          </a:p>
          <a:p>
            <a:r>
              <a:rPr lang="en-US" baseline="0" dirty="0" smtClean="0"/>
              <a:t>Language selector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825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C77ADD-EBAA-4DD2-AE78-B3A10FFF26C9}" type="slidenum">
              <a:rPr lang="en-GB"/>
              <a:pPr/>
              <a:t>10</a:t>
            </a:fld>
            <a:endParaRPr lang="en-GB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we go to advanced search, you can see an area to add search criteria, an</a:t>
            </a:r>
            <a:r>
              <a:rPr lang="en-US" baseline="0" dirty="0" smtClean="0"/>
              <a:t> area to add </a:t>
            </a:r>
            <a:r>
              <a:rPr lang="en-US" baseline="0" dirty="0" err="1" smtClean="0"/>
              <a:t>critera</a:t>
            </a:r>
            <a:r>
              <a:rPr lang="en-US" baseline="0" dirty="0" smtClean="0"/>
              <a:t> not to be included and the opportunity to search translated terms in various languages.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964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C77ADD-EBAA-4DD2-AE78-B3A10FFF26C9}" type="slidenum">
              <a:rPr lang="en-GB"/>
              <a:pPr/>
              <a:t>11</a:t>
            </a:fld>
            <a:endParaRPr lang="en-GB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we choose the dropdown</a:t>
            </a:r>
            <a:r>
              <a:rPr lang="en-US" baseline="0" dirty="0" smtClean="0"/>
              <a:t> you can see the list of fields one can search 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41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03416248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77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3606C-3BB9-485A-B0B6-88D4B0A63C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811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A81BD-9282-46CD-B071-9DFD4B3577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048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68538" y="6381750"/>
            <a:ext cx="4103687" cy="22066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E943B-C451-4474-85F6-060B7620D89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01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22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2484438" y="6369050"/>
            <a:ext cx="597535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1833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637D60F1-9852-4021-8859-A38DEC86C0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4" r:id="rId1"/>
    <p:sldLayoutId id="2147483852" r:id="rId2"/>
    <p:sldLayoutId id="2147483855" r:id="rId3"/>
    <p:sldLayoutId id="2147483856" r:id="rId4"/>
    <p:sldLayoutId id="2147483857" r:id="rId5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7"/>
          <p:cNvSpPr txBox="1">
            <a:spLocks noChangeArrowheads="1"/>
          </p:cNvSpPr>
          <p:nvPr/>
        </p:nvSpPr>
        <p:spPr bwMode="auto">
          <a:xfrm>
            <a:off x="550328" y="201700"/>
            <a:ext cx="8036321" cy="69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>
            <a:lvl1pPr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GB" sz="1800" b="1" dirty="0" smtClean="0">
                <a:latin typeface="+mj-lt"/>
              </a:rPr>
              <a:t>Faster</a:t>
            </a:r>
            <a:r>
              <a:rPr lang="en-GB" sz="1800" b="1" dirty="0">
                <a:latin typeface="+mj-lt"/>
              </a:rPr>
              <a:t>, smarter and richer. Reshaping the library </a:t>
            </a:r>
            <a:r>
              <a:rPr lang="en-GB" sz="1800" b="1" dirty="0" smtClean="0">
                <a:latin typeface="+mj-lt"/>
              </a:rPr>
              <a:t>catalogue (</a:t>
            </a:r>
            <a:r>
              <a:rPr lang="en-GB" sz="1800" b="1" dirty="0">
                <a:latin typeface="+mj-lt"/>
              </a:rPr>
              <a:t>FSR 2014</a:t>
            </a:r>
            <a:r>
              <a:rPr lang="en-GB" sz="1800" b="1" dirty="0" smtClean="0">
                <a:latin typeface="+mj-lt"/>
              </a:rPr>
              <a:t>)</a:t>
            </a:r>
          </a:p>
          <a:p>
            <a:pPr algn="ctr" eaLnBrk="1" hangingPunct="1">
              <a:defRPr/>
            </a:pPr>
            <a:endParaRPr lang="en-GB" sz="800" b="1" dirty="0" smtClean="0">
              <a:latin typeface="+mj-lt"/>
            </a:endParaRPr>
          </a:p>
          <a:p>
            <a:pPr algn="ctr" eaLnBrk="1" hangingPunct="1">
              <a:defRPr/>
            </a:pPr>
            <a:r>
              <a:rPr lang="en-GB" sz="1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Times New Roman" pitchFamily="18" charset="0"/>
              </a:rPr>
              <a:t>Rome, 27-28 February 2014</a:t>
            </a:r>
            <a:endParaRPr lang="en-GB" sz="1400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8127" y="2132856"/>
            <a:ext cx="7316241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USING GOOGLE </a:t>
            </a:r>
            <a:r>
              <a:rPr lang="en-GB" b="1" dirty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SEARCH APPLIANCE (</a:t>
            </a:r>
            <a:r>
              <a:rPr lang="en-GB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GSA)</a:t>
            </a:r>
          </a:p>
          <a:p>
            <a:pPr algn="ctr"/>
            <a:r>
              <a:rPr lang="en-GB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TO </a:t>
            </a:r>
            <a:r>
              <a:rPr lang="en-GB" b="1" dirty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SEARCH DIGITAL LIBRARY </a:t>
            </a:r>
            <a:r>
              <a:rPr lang="en-GB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COLLECTIONS</a:t>
            </a:r>
            <a:endParaRPr lang="en-GB" sz="2000" dirty="0" smtClean="0">
              <a:ln w="8890" cap="flat" cmpd="sng" algn="ctr">
                <a:solidFill>
                  <a:srgbClr val="FCFCFD"/>
                </a:solidFill>
                <a:prstDash val="solid"/>
                <a:miter lim="0"/>
              </a:ln>
              <a:solidFill>
                <a:schemeClr val="accent5">
                  <a:lumMod val="90000"/>
                </a:schemeClr>
              </a:solidFill>
              <a:effectLst>
                <a:outerShdw blurRad="55004" dist="50800" dir="5400000" algn="tl">
                  <a:srgbClr val="000000">
                    <a:alpha val="33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ctr"/>
            <a:endParaRPr lang="en-GB" sz="1100" dirty="0" smtClean="0">
              <a:ln w="8890" cap="flat" cmpd="sng" algn="ctr">
                <a:solidFill>
                  <a:srgbClr val="FCFCFD"/>
                </a:solidFill>
                <a:prstDash val="solid"/>
                <a:miter lim="0"/>
              </a:ln>
              <a:solidFill>
                <a:schemeClr val="tx1">
                  <a:lumMod val="90000"/>
                </a:schemeClr>
              </a:solidFill>
              <a:effectLst>
                <a:outerShdw blurRad="55004" dist="50800" dir="5400000" algn="tl">
                  <a:srgbClr val="000000">
                    <a:alpha val="33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ctr"/>
            <a:r>
              <a:rPr lang="en-GB" sz="2000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tx1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A </a:t>
            </a:r>
            <a:r>
              <a:rPr lang="en-GB" sz="2000" dirty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tx1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Case Study of the </a:t>
            </a:r>
            <a:r>
              <a:rPr lang="en-GB" sz="2000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tx1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INIS Collection Search (ICS)</a:t>
            </a:r>
            <a:endParaRPr lang="en-GB" sz="2000" dirty="0">
              <a:solidFill>
                <a:schemeClr val="tx1">
                  <a:lumMod val="9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1021" y="3933056"/>
            <a:ext cx="2630720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>
                <a:latin typeface="Arial Black" panose="020B0A04020102020204" pitchFamily="34" charset="0"/>
              </a:rPr>
              <a:t>Dobrica</a:t>
            </a:r>
            <a:r>
              <a:rPr lang="en-GB" sz="1600" dirty="0">
                <a:latin typeface="Arial Black" panose="020B0A04020102020204" pitchFamily="34" charset="0"/>
              </a:rPr>
              <a:t> </a:t>
            </a:r>
            <a:r>
              <a:rPr lang="en-GB" sz="1600" dirty="0" err="1">
                <a:latin typeface="Arial Black" panose="020B0A04020102020204" pitchFamily="34" charset="0"/>
              </a:rPr>
              <a:t>Savić</a:t>
            </a:r>
            <a:endParaRPr lang="en-GB" sz="1600" dirty="0">
              <a:latin typeface="Arial Black" panose="020B0A04020102020204" pitchFamily="34" charset="0"/>
            </a:endParaRPr>
          </a:p>
          <a:p>
            <a:pPr algn="ctr"/>
            <a:r>
              <a:rPr lang="en-GB" sz="1400" i="1" dirty="0" smtClean="0"/>
              <a:t>d.savic@iaea.org</a:t>
            </a:r>
          </a:p>
          <a:p>
            <a:pPr algn="ctr"/>
            <a:endParaRPr lang="en-GB" sz="1600" dirty="0" smtClean="0"/>
          </a:p>
          <a:p>
            <a:pPr algn="ctr"/>
            <a:r>
              <a:rPr lang="en-GB" sz="1400" dirty="0" smtClean="0">
                <a:latin typeface="Arial Rounded MT Bold" panose="020F0704030504030204" pitchFamily="34" charset="0"/>
              </a:rPr>
              <a:t>Nuclear Information Section</a:t>
            </a:r>
          </a:p>
          <a:p>
            <a:pPr algn="ctr"/>
            <a:r>
              <a:rPr lang="en-GB" sz="1400" dirty="0" smtClean="0">
                <a:latin typeface="Arial Rounded MT Bold" panose="020F0704030504030204" pitchFamily="34" charset="0"/>
              </a:rPr>
              <a:t>IAEA, Vienna</a:t>
            </a:r>
            <a:endParaRPr lang="en-GB" sz="14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76" y="1484784"/>
            <a:ext cx="7476858" cy="438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65565" y="260648"/>
            <a:ext cx="87852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0" algn="ctr"/>
            <a:r>
              <a:rPr lang="en-GB" b="1" dirty="0">
                <a:solidFill>
                  <a:srgbClr val="FFFFFF"/>
                </a:solidFill>
              </a:rPr>
              <a:t>ISC: </a:t>
            </a:r>
            <a:r>
              <a:rPr lang="en-GB" b="1" dirty="0" smtClean="0">
                <a:solidFill>
                  <a:srgbClr val="FFFFFF"/>
                </a:solidFill>
              </a:rPr>
              <a:t>Advanced Search</a:t>
            </a:r>
            <a:endParaRPr lang="en-GB" b="1" dirty="0">
              <a:solidFill>
                <a:srgbClr val="EFF41C"/>
              </a:solidFill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555779" y="3495864"/>
            <a:ext cx="2088229" cy="2931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6660232" y="2924944"/>
            <a:ext cx="1584176" cy="122413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511664" y="3942990"/>
            <a:ext cx="3060336" cy="42211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943B-C451-4474-85F6-060B7620D890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13" name="Date Placeholder 2"/>
          <p:cNvSpPr txBox="1">
            <a:spLocks/>
          </p:cNvSpPr>
          <p:nvPr/>
        </p:nvSpPr>
        <p:spPr bwMode="white">
          <a:xfrm>
            <a:off x="2195736" y="6381328"/>
            <a:ext cx="6264052" cy="28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D5D7D8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srgbClr val="D5D7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43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76" y="1460443"/>
            <a:ext cx="7441148" cy="4408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 bwMode="auto">
          <a:xfrm>
            <a:off x="2483768" y="3356992"/>
            <a:ext cx="2088229" cy="2931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1454486" y="3851785"/>
            <a:ext cx="1173297" cy="180020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4582" y="260648"/>
            <a:ext cx="87852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0" algn="ctr"/>
            <a:r>
              <a:rPr lang="en-GB" b="1" dirty="0">
                <a:solidFill>
                  <a:srgbClr val="FFFFFF"/>
                </a:solidFill>
              </a:rPr>
              <a:t>ISC: </a:t>
            </a:r>
            <a:r>
              <a:rPr lang="en-GB" b="1" dirty="0" smtClean="0">
                <a:solidFill>
                  <a:srgbClr val="FFFFFF"/>
                </a:solidFill>
              </a:rPr>
              <a:t>Metadata </a:t>
            </a:r>
            <a:r>
              <a:rPr lang="en-GB" b="1" dirty="0">
                <a:solidFill>
                  <a:srgbClr val="FFFFFF"/>
                </a:solidFill>
              </a:rPr>
              <a:t>Search</a:t>
            </a:r>
            <a:endParaRPr lang="en-GB" b="1" dirty="0">
              <a:solidFill>
                <a:srgbClr val="EFF41C"/>
              </a:solidFill>
            </a:endParaRPr>
          </a:p>
        </p:txBody>
      </p:sp>
      <p:sp>
        <p:nvSpPr>
          <p:cNvPr id="11" name="Flowchart: Connector 10"/>
          <p:cNvSpPr/>
          <p:nvPr/>
        </p:nvSpPr>
        <p:spPr bwMode="auto">
          <a:xfrm>
            <a:off x="4499992" y="3429000"/>
            <a:ext cx="249425" cy="216024"/>
          </a:xfrm>
          <a:prstGeom prst="flowChartConnector">
            <a:avLst/>
          </a:prstGeom>
          <a:noFill/>
          <a:ln w="19050">
            <a:solidFill>
              <a:srgbClr val="FF0000"/>
            </a:solidFill>
          </a:ln>
          <a:effectLst/>
          <a:extLst/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480" y="3933056"/>
            <a:ext cx="2781672" cy="99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943B-C451-4474-85F6-060B7620D890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4" name="Date Placeholder 2"/>
          <p:cNvSpPr txBox="1">
            <a:spLocks/>
          </p:cNvSpPr>
          <p:nvPr/>
        </p:nvSpPr>
        <p:spPr bwMode="white">
          <a:xfrm>
            <a:off x="2195736" y="6381328"/>
            <a:ext cx="6264052" cy="28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D5D7D8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srgbClr val="D5D7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64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>
                <a:solidFill>
                  <a:srgbClr val="FFFFFF"/>
                </a:solidFill>
                <a:latin typeface="Times New Roman" pitchFamily="18" charset="0"/>
              </a:rPr>
              <a:t>Main Features of </a:t>
            </a: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</a:rPr>
              <a:t>the INIS </a:t>
            </a:r>
            <a:r>
              <a:rPr lang="en-GB" sz="2400" kern="1200" dirty="0">
                <a:solidFill>
                  <a:srgbClr val="FFFFFF"/>
                </a:solidFill>
                <a:latin typeface="Times New Roman" pitchFamily="18" charset="0"/>
              </a:rPr>
              <a:t>Collection Search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51520" y="1052736"/>
            <a:ext cx="8353176" cy="5522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Platform</a:t>
            </a:r>
            <a:endParaRPr lang="en-GB" sz="1600" b="1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Google </a:t>
            </a:r>
            <a:r>
              <a:rPr lang="en-GB" sz="1400" dirty="0">
                <a:latin typeface="Cambria" pitchFamily="18" charset="0"/>
              </a:rPr>
              <a:t>Search Appliance© technology - renowned, simple, fast, flexible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Project </a:t>
            </a:r>
            <a:r>
              <a:rPr lang="en-GB" sz="1400" dirty="0">
                <a:latin typeface="Cambria" pitchFamily="18" charset="0"/>
              </a:rPr>
              <a:t>started in 2010. Current version </a:t>
            </a:r>
            <a:r>
              <a:rPr lang="en-GB" sz="1400" dirty="0" smtClean="0">
                <a:latin typeface="Cambria" pitchFamily="18" charset="0"/>
              </a:rPr>
              <a:t>4.3, January 2014</a:t>
            </a:r>
            <a:endParaRPr lang="en-GB" sz="1400" dirty="0">
              <a:latin typeface="Cambria" pitchFamily="18" charset="0"/>
            </a:endParaRP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Virtual </a:t>
            </a:r>
            <a:r>
              <a:rPr lang="en-GB" sz="1400" dirty="0">
                <a:latin typeface="Cambria" pitchFamily="18" charset="0"/>
              </a:rPr>
              <a:t>servers within the IAEA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24/7 availability</a:t>
            </a:r>
            <a:endParaRPr lang="en-GB" sz="1400" dirty="0" smtClean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Accessibility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Free </a:t>
            </a:r>
            <a:r>
              <a:rPr lang="en-GB" sz="1400" dirty="0">
                <a:latin typeface="Cambria" pitchFamily="18" charset="0"/>
              </a:rPr>
              <a:t>and open </a:t>
            </a:r>
            <a:r>
              <a:rPr lang="en-GB" sz="1400" dirty="0" smtClean="0">
                <a:latin typeface="Cambria" pitchFamily="18" charset="0"/>
              </a:rPr>
              <a:t>web-base application. Nothing to install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Mobile Apps for </a:t>
            </a:r>
            <a:r>
              <a:rPr lang="en-GB" sz="1400" dirty="0" err="1" smtClean="0">
                <a:latin typeface="Cambria" pitchFamily="18" charset="0"/>
              </a:rPr>
              <a:t>iPAD</a:t>
            </a:r>
            <a:r>
              <a:rPr lang="en-GB" sz="1400" dirty="0" smtClean="0">
                <a:latin typeface="Cambria" pitchFamily="18" charset="0"/>
              </a:rPr>
              <a:t>, </a:t>
            </a:r>
            <a:r>
              <a:rPr lang="en-GB" sz="1400" dirty="0" err="1" smtClean="0">
                <a:latin typeface="Cambria" pitchFamily="18" charset="0"/>
              </a:rPr>
              <a:t>iPHONE</a:t>
            </a:r>
            <a:r>
              <a:rPr lang="en-GB" sz="1400" dirty="0" smtClean="0">
                <a:latin typeface="Cambria" pitchFamily="18" charset="0"/>
              </a:rPr>
              <a:t>, Android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Widget for searches from other websites with or without filter</a:t>
            </a:r>
          </a:p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b="1" dirty="0" smtClean="0">
                <a:solidFill>
                  <a:srgbClr val="FFFFCC"/>
                </a:solidFill>
                <a:latin typeface="Cambria" pitchFamily="18" charset="0"/>
              </a:rPr>
              <a:t>Ease of use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Intuitive, self-explanatory initial screen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No previous  INIS Collection knowledge required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anose="02040503050406030204" pitchFamily="18" charset="0"/>
              </a:rPr>
              <a:t>A </a:t>
            </a:r>
            <a:r>
              <a:rPr lang="en-GB" sz="1400" dirty="0">
                <a:latin typeface="Cambria" panose="02040503050406030204" pitchFamily="18" charset="0"/>
              </a:rPr>
              <a:t>single search box communicates confidence to users that our search tools can meet their information needs from a single point of </a:t>
            </a:r>
            <a:r>
              <a:rPr lang="en-GB" sz="1400" dirty="0" smtClean="0">
                <a:latin typeface="Cambria" panose="02040503050406030204" pitchFamily="18" charset="0"/>
              </a:rPr>
              <a:t>entry</a:t>
            </a:r>
            <a:endParaRPr lang="en-GB" sz="1400" dirty="0">
              <a:solidFill>
                <a:srgbClr val="EAEAEA"/>
              </a:solidFill>
              <a:latin typeface="Cambria" pitchFamily="18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b="1" dirty="0" smtClean="0">
                <a:solidFill>
                  <a:srgbClr val="FFFFCC"/>
                </a:solidFill>
                <a:latin typeface="Cambria" pitchFamily="18" charset="0"/>
              </a:rPr>
              <a:t>Advanced Search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Offers more precise search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Metadata </a:t>
            </a:r>
            <a:r>
              <a:rPr lang="en-GB" sz="1400" dirty="0">
                <a:latin typeface="Cambria" pitchFamily="18" charset="0"/>
              </a:rPr>
              <a:t>and Boolean search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Query builder with syntax generator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400" dirty="0" smtClean="0">
                <a:latin typeface="Cambria" pitchFamily="18" charset="0"/>
              </a:rPr>
              <a:t>Search for all words &amp; exact phrase; include/exclude metadata; select languages; range queries (2007..2009) ; dropdown menus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400" b="1" dirty="0" smtClean="0">
              <a:solidFill>
                <a:srgbClr val="FFFFCC"/>
              </a:solidFill>
              <a:latin typeface="Cambria" pitchFamily="18" charset="0"/>
            </a:endParaRPr>
          </a:p>
        </p:txBody>
      </p:sp>
      <p:pic>
        <p:nvPicPr>
          <p:cNvPr id="5122" name="Picture 2" descr="https://encrypted-tbn3.gstatic.com/images?q=tbn:ANd9GcQaHFzPZgX4jowF8wBNiI1iN588wAH2bTdX5y7Ip89aMOhbwmA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212" y="3155478"/>
            <a:ext cx="936104" cy="65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encrypted-tbn2.gstatic.com/images?q=tbn:ANd9GcT6RNtqoyF1d3q7k6z232Jv5wzIqiV6g0928hOAboKnC8on2Txof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964397"/>
            <a:ext cx="936104" cy="39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453" y="4797152"/>
            <a:ext cx="15668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331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>
                <a:solidFill>
                  <a:srgbClr val="FFFFFF"/>
                </a:solidFill>
                <a:latin typeface="Times New Roman" pitchFamily="18" charset="0"/>
              </a:rPr>
              <a:t>Main Features </a:t>
            </a:r>
            <a:r>
              <a:rPr lang="en-GB" sz="2400" b="0" kern="1200" dirty="0">
                <a:solidFill>
                  <a:srgbClr val="FFFFFF"/>
                </a:solidFill>
                <a:latin typeface="Times New Roman" pitchFamily="18" charset="0"/>
              </a:rPr>
              <a:t>(cont.)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51520" y="1196752"/>
            <a:ext cx="8353176" cy="4697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Faceted search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itchFamily="18" charset="0"/>
              </a:rPr>
              <a:t>Dynamic navigation through country, language, publication year, INIS Volume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dirty="0">
              <a:solidFill>
                <a:srgbClr val="EAEAEA"/>
              </a:solidFill>
              <a:latin typeface="Cambria" pitchFamily="18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Expandability</a:t>
            </a:r>
            <a:endParaRPr lang="en-GB" sz="2000" b="1" dirty="0">
              <a:solidFill>
                <a:srgbClr val="FFFFCC"/>
              </a:solidFill>
              <a:latin typeface="Cambria" pitchFamily="18" charset="0"/>
            </a:endParaRP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itchFamily="18" charset="0"/>
              </a:rPr>
              <a:t>To new collections, databases, repositories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itchFamily="18" charset="0"/>
              </a:rPr>
              <a:t>To new formats/type of documents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dirty="0">
              <a:solidFill>
                <a:srgbClr val="EAEAEA"/>
              </a:solidFill>
              <a:latin typeface="Cambria" pitchFamily="18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Multilingualism</a:t>
            </a:r>
            <a:endParaRPr lang="en-GB" sz="2000" b="1" dirty="0">
              <a:solidFill>
                <a:srgbClr val="FFFFCC"/>
              </a:solidFill>
              <a:latin typeface="Cambria" pitchFamily="18" charset="0"/>
            </a:endParaRP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itchFamily="18" charset="0"/>
              </a:rPr>
              <a:t>ICS interface available in 8 languages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itchFamily="18" charset="0"/>
              </a:rPr>
              <a:t>INIS/ETDE Thesaurus also available in 8 languages (cross-language search)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dirty="0">
              <a:solidFill>
                <a:srgbClr val="EAEAEA"/>
              </a:solidFill>
              <a:latin typeface="Cambria" pitchFamily="18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Authority Files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itchFamily="18" charset="0"/>
              </a:rPr>
              <a:t>Journal titles; CODEN; ISSN; Subject category; Descriptor; Country/Organization; Author; Report number</a:t>
            </a:r>
            <a:endParaRPr lang="en-GB" sz="1600" dirty="0">
              <a:solidFill>
                <a:srgbClr val="EAEAEA"/>
              </a:solidFill>
              <a:latin typeface="Cambria" pitchFamily="18" charset="0"/>
            </a:endParaRPr>
          </a:p>
          <a:p>
            <a:pPr lvl="2">
              <a:spcBef>
                <a:spcPct val="20000"/>
              </a:spcBef>
              <a:buClr>
                <a:srgbClr val="99CCFF"/>
              </a:buClr>
              <a:buSzPct val="110000"/>
            </a:pPr>
            <a:endParaRPr lang="en-GB" sz="1600" dirty="0">
              <a:latin typeface="Cambria" pitchFamily="18" charset="0"/>
            </a:endParaRPr>
          </a:p>
        </p:txBody>
      </p:sp>
      <p:pic>
        <p:nvPicPr>
          <p:cNvPr id="11" name="Picture 4" descr="http://www.inqbation.com/wp-content/themes/inqbation-labs/images/inqbation-lab-scientist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861048"/>
            <a:ext cx="720080" cy="113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encrypted-tbn3.gstatic.com/images?q=tbn:ANd9GcQx7kj5Pd6zpk_ayOhakFzgNzEA3yBRbIfaSD4t6sSTR6LNa7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20100"/>
            <a:ext cx="648073" cy="61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0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Main Features </a:t>
            </a:r>
            <a:r>
              <a:rPr lang="en-GB" sz="2400" b="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(cont.)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51520" y="1124744"/>
            <a:ext cx="8353176" cy="495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342900" lvl="1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Usability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Print/export results in different formats (PDF, HTML, Excel, XML)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Download of citations in plain text, RIS format, </a:t>
            </a:r>
            <a:r>
              <a:rPr lang="en-GB" sz="1600" dirty="0" err="1">
                <a:latin typeface="Cambria" pitchFamily="18" charset="0"/>
              </a:rPr>
              <a:t>RefWorks</a:t>
            </a:r>
            <a:r>
              <a:rPr lang="en-GB" sz="1600" dirty="0">
                <a:latin typeface="Cambria" pitchFamily="18" charset="0"/>
              </a:rPr>
              <a:t>, </a:t>
            </a:r>
            <a:r>
              <a:rPr lang="en-GB" sz="1600" dirty="0" smtClean="0">
                <a:latin typeface="Cambria" pitchFamily="18" charset="0"/>
              </a:rPr>
              <a:t> EndNote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Creation </a:t>
            </a:r>
            <a:r>
              <a:rPr lang="en-GB" sz="1600" dirty="0">
                <a:latin typeface="Cambria" pitchFamily="18" charset="0"/>
              </a:rPr>
              <a:t>of RSS feeds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E-mail </a:t>
            </a:r>
            <a:r>
              <a:rPr lang="en-GB" sz="1600" dirty="0">
                <a:latin typeface="Cambria" pitchFamily="18" charset="0"/>
              </a:rPr>
              <a:t>search results as a </a:t>
            </a:r>
            <a:r>
              <a:rPr lang="en-GB" sz="1600" dirty="0" smtClean="0">
                <a:latin typeface="Cambria" pitchFamily="18" charset="0"/>
              </a:rPr>
              <a:t>link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Stop </a:t>
            </a:r>
            <a:r>
              <a:rPr lang="en-GB" sz="1600" dirty="0">
                <a:latin typeface="Cambria" pitchFamily="18" charset="0"/>
              </a:rPr>
              <a:t>words for languages other than English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Translation of </a:t>
            </a:r>
            <a:r>
              <a:rPr lang="en-GB" sz="1600" dirty="0">
                <a:latin typeface="Cambria" pitchFamily="18" charset="0"/>
              </a:rPr>
              <a:t>bibliographic records </a:t>
            </a:r>
            <a:r>
              <a:rPr lang="en-GB" sz="1600" dirty="0" smtClean="0">
                <a:latin typeface="Cambria" pitchFamily="18" charset="0"/>
              </a:rPr>
              <a:t>into </a:t>
            </a:r>
            <a:r>
              <a:rPr lang="en-GB" sz="1600" dirty="0">
                <a:latin typeface="Cambria" pitchFamily="18" charset="0"/>
              </a:rPr>
              <a:t>other languages using Google </a:t>
            </a:r>
            <a:r>
              <a:rPr lang="en-GB" sz="1600" dirty="0" smtClean="0">
                <a:latin typeface="Cambria" pitchFamily="18" charset="0"/>
              </a:rPr>
              <a:t>Translator</a:t>
            </a:r>
            <a:endParaRPr lang="en-GB" sz="1600" dirty="0">
              <a:latin typeface="Cambria" pitchFamily="18" charset="0"/>
            </a:endParaRPr>
          </a:p>
          <a:p>
            <a:pPr marL="342900" lvl="1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User profiling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User registration (Single Sign-On)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Set up interface language; number of displayed results per page; save queries; search updates; email query results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Workspace concept (save documents found; translate into other languages)</a:t>
            </a:r>
          </a:p>
          <a:p>
            <a:pPr marL="342900" lvl="1" indent="-3429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Help</a:t>
            </a:r>
          </a:p>
          <a:p>
            <a:pPr marL="800100" lvl="2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FAQ (on INIS and on ICS)</a:t>
            </a:r>
          </a:p>
          <a:p>
            <a:pPr marL="800100" lvl="2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On-line help file</a:t>
            </a:r>
          </a:p>
          <a:p>
            <a:pPr marL="800100" lvl="2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Pop-up </a:t>
            </a:r>
            <a:r>
              <a:rPr lang="en-GB" sz="1600" dirty="0">
                <a:latin typeface="Cambria" pitchFamily="18" charset="0"/>
              </a:rPr>
              <a:t>hints: examples on how to build </a:t>
            </a:r>
            <a:r>
              <a:rPr lang="en-GB" sz="1600" dirty="0" smtClean="0">
                <a:latin typeface="Cambria" pitchFamily="18" charset="0"/>
              </a:rPr>
              <a:t>a </a:t>
            </a:r>
            <a:r>
              <a:rPr lang="en-GB" sz="1600" dirty="0">
                <a:latin typeface="Cambria" pitchFamily="18" charset="0"/>
              </a:rPr>
              <a:t>query using </a:t>
            </a:r>
            <a:r>
              <a:rPr lang="en-GB" sz="1600" dirty="0" smtClean="0">
                <a:latin typeface="Cambria" pitchFamily="18" charset="0"/>
              </a:rPr>
              <a:t>metadata</a:t>
            </a:r>
          </a:p>
          <a:p>
            <a:pPr marL="800100" lvl="2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E-training course</a:t>
            </a:r>
            <a:endParaRPr lang="en-GB" sz="1600" dirty="0">
              <a:latin typeface="Cambria" pitchFamily="18" charset="0"/>
            </a:endParaRPr>
          </a:p>
        </p:txBody>
      </p:sp>
      <p:pic>
        <p:nvPicPr>
          <p:cNvPr id="4102" name="Picture 6" descr="https://encrypted-tbn0.gstatic.com/images?q=tbn:ANd9GcRrnHZIakKXxqr3Fc2w-ptWbX4QoytiGM01eAnaqFAv87KBg5XP9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664" y="5013176"/>
            <a:ext cx="864096" cy="69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596" y="3411428"/>
            <a:ext cx="4699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 descr="http://1.bp.blogspot.com/_TpMmCwMs9gY/TSYyYLSO1QI/AAAAAAAAABM/uLJZN5tzMZU/s1600/usabilit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514" y="1268760"/>
            <a:ext cx="1296144" cy="9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07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GSA Advantages and Disadvantages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24493" y="1268760"/>
            <a:ext cx="8496944" cy="4374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b="1" dirty="0" smtClean="0">
                <a:solidFill>
                  <a:srgbClr val="FFFFCC"/>
                </a:solidFill>
                <a:latin typeface="Cambria" pitchFamily="18" charset="0"/>
              </a:rPr>
              <a:t>PROS</a:t>
            </a:r>
            <a:endParaRPr lang="en-GB" sz="1800" b="1" dirty="0">
              <a:solidFill>
                <a:srgbClr val="FFFFCC"/>
              </a:solidFill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Users’ familiarity with a Google-type interface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Possibility to include many features in foreground or background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Scalability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Quick </a:t>
            </a:r>
            <a:r>
              <a:rPr lang="en-GB" sz="1600" dirty="0">
                <a:latin typeface="Cambria" pitchFamily="18" charset="0"/>
              </a:rPr>
              <a:t>and relevant response </a:t>
            </a:r>
            <a:r>
              <a:rPr lang="en-GB" sz="1600" dirty="0" smtClean="0">
                <a:latin typeface="Cambria" pitchFamily="18" charset="0"/>
              </a:rPr>
              <a:t>to searches</a:t>
            </a:r>
            <a:endParaRPr lang="en-GB" sz="1600" dirty="0"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Many </a:t>
            </a:r>
            <a:r>
              <a:rPr lang="en-GB" sz="1600" dirty="0">
                <a:latin typeface="Cambria" pitchFamily="18" charset="0"/>
              </a:rPr>
              <a:t>features available out of the box, with little </a:t>
            </a:r>
            <a:r>
              <a:rPr lang="en-GB" sz="1600" dirty="0" smtClean="0">
                <a:latin typeface="Cambria" pitchFamily="18" charset="0"/>
              </a:rPr>
              <a:t>configuration</a:t>
            </a:r>
            <a:endParaRPr lang="en-GB" sz="1600" dirty="0"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Easy </a:t>
            </a:r>
            <a:r>
              <a:rPr lang="en-GB" sz="1600" dirty="0">
                <a:latin typeface="Cambria" pitchFamily="18" charset="0"/>
              </a:rPr>
              <a:t>to customize the UI </a:t>
            </a:r>
            <a:r>
              <a:rPr lang="en-GB" sz="1600" dirty="0" smtClean="0">
                <a:latin typeface="Cambria" pitchFamily="18" charset="0"/>
              </a:rPr>
              <a:t>by </a:t>
            </a:r>
            <a:r>
              <a:rPr lang="en-GB" sz="1600" dirty="0">
                <a:latin typeface="Cambria" pitchFamily="18" charset="0"/>
              </a:rPr>
              <a:t>editing the </a:t>
            </a:r>
            <a:r>
              <a:rPr lang="en-GB" sz="1600" dirty="0" smtClean="0">
                <a:latin typeface="Cambria" pitchFamily="18" charset="0"/>
              </a:rPr>
              <a:t>XSLT</a:t>
            </a:r>
          </a:p>
          <a:p>
            <a:pPr marL="857250" lvl="3">
              <a:lnSpc>
                <a:spcPct val="90000"/>
              </a:lnSpc>
            </a:pPr>
            <a:r>
              <a:rPr lang="en-GB" sz="1600" b="1" dirty="0" smtClean="0">
                <a:solidFill>
                  <a:srgbClr val="FFFFCC"/>
                </a:solidFill>
                <a:latin typeface="Cambria" pitchFamily="18" charset="0"/>
              </a:rPr>
              <a:t>Impact of opening access to Google.com and Google Scholar</a:t>
            </a:r>
            <a:endParaRPr lang="en-GB" sz="1600" b="1" dirty="0">
              <a:solidFill>
                <a:srgbClr val="FFFFCC"/>
              </a:solidFill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2013: 50,000 searches  and 3,000 downloads a month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2014</a:t>
            </a:r>
            <a:r>
              <a:rPr lang="en-GB" sz="1600">
                <a:latin typeface="Cambria" pitchFamily="18" charset="0"/>
              </a:rPr>
              <a:t>: </a:t>
            </a:r>
            <a:r>
              <a:rPr lang="en-GB" sz="1600" smtClean="0">
                <a:latin typeface="Cambria" pitchFamily="18" charset="0"/>
              </a:rPr>
              <a:t>300,00 </a:t>
            </a:r>
            <a:r>
              <a:rPr lang="en-GB" sz="1600" dirty="0">
                <a:latin typeface="Cambria" pitchFamily="18" charset="0"/>
              </a:rPr>
              <a:t>searches and 32,000 </a:t>
            </a:r>
            <a:r>
              <a:rPr lang="en-GB" sz="1600" dirty="0" smtClean="0">
                <a:latin typeface="Cambria" pitchFamily="18" charset="0"/>
              </a:rPr>
              <a:t>downloads a month</a:t>
            </a:r>
            <a:endParaRPr lang="en-GB" sz="1600" dirty="0"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endParaRPr lang="en-GB" sz="1600" dirty="0"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endParaRPr lang="en-GB" sz="1800" dirty="0">
              <a:solidFill>
                <a:srgbClr val="CCECFF"/>
              </a:solidFill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b="1" dirty="0" smtClean="0">
                <a:solidFill>
                  <a:srgbClr val="FFFFCC"/>
                </a:solidFill>
                <a:latin typeface="Cambria" pitchFamily="18" charset="0"/>
              </a:rPr>
              <a:t>CONS</a:t>
            </a:r>
            <a:endParaRPr lang="en-GB" sz="1800" b="1" dirty="0">
              <a:solidFill>
                <a:srgbClr val="FFFFCC"/>
              </a:solidFill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Cost: license </a:t>
            </a:r>
            <a:r>
              <a:rPr lang="en-GB" sz="1600" dirty="0">
                <a:latin typeface="Cambria" pitchFamily="18" charset="0"/>
              </a:rPr>
              <a:t>for </a:t>
            </a:r>
            <a:r>
              <a:rPr lang="en-GB" sz="1600" dirty="0" smtClean="0">
                <a:latin typeface="Cambria" pitchFamily="18" charset="0"/>
              </a:rPr>
              <a:t>records, development, daily running and maintenance</a:t>
            </a:r>
            <a:endParaRPr lang="en-GB" sz="1600" dirty="0"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GSA </a:t>
            </a:r>
            <a:r>
              <a:rPr lang="en-GB" sz="1600" dirty="0">
                <a:latin typeface="Cambria" pitchFamily="18" charset="0"/>
              </a:rPr>
              <a:t>index and/or </a:t>
            </a:r>
            <a:r>
              <a:rPr lang="en-GB" sz="1600" dirty="0" smtClean="0">
                <a:latin typeface="Cambria" pitchFamily="18" charset="0"/>
              </a:rPr>
              <a:t>database </a:t>
            </a:r>
            <a:r>
              <a:rPr lang="en-GB" sz="1600" dirty="0">
                <a:latin typeface="Cambria" pitchFamily="18" charset="0"/>
              </a:rPr>
              <a:t>is </a:t>
            </a:r>
            <a:r>
              <a:rPr lang="en-GB" sz="1600" dirty="0" smtClean="0">
                <a:latin typeface="Cambria" pitchFamily="18" charset="0"/>
              </a:rPr>
              <a:t>not in administrator’s control, no direct </a:t>
            </a:r>
            <a:r>
              <a:rPr lang="en-GB" sz="1600" dirty="0">
                <a:latin typeface="Cambria" pitchFamily="18" charset="0"/>
              </a:rPr>
              <a:t>access to </a:t>
            </a:r>
            <a:r>
              <a:rPr lang="en-GB" sz="1600" dirty="0" smtClean="0">
                <a:latin typeface="Cambria" pitchFamily="18" charset="0"/>
              </a:rPr>
              <a:t>it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GSA is a search tool. It is not a collection management tool, not a reporting tool, and not a statistical tool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Limitations </a:t>
            </a:r>
            <a:r>
              <a:rPr lang="en-GB" sz="1600" dirty="0">
                <a:latin typeface="Cambria" pitchFamily="18" charset="0"/>
              </a:rPr>
              <a:t>in building queries: wild card search is not </a:t>
            </a:r>
            <a:r>
              <a:rPr lang="en-GB" sz="1600" dirty="0" smtClean="0">
                <a:latin typeface="Cambria" pitchFamily="18" charset="0"/>
              </a:rPr>
              <a:t>possible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Branding and long-term indirect impact</a:t>
            </a:r>
          </a:p>
        </p:txBody>
      </p:sp>
      <p:pic>
        <p:nvPicPr>
          <p:cNvPr id="6146" name="Picture 2" descr="http://1.bp.blogspot.com/-RedIyMMorVw/UIwNAVjeP3I/AAAAAAAAB0E/ONzVKwQTooQ/s1600/pros+cons+keyboard+key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420888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35" y="2420888"/>
            <a:ext cx="473025" cy="45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35" y="4581128"/>
            <a:ext cx="473025" cy="51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40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39AFEF8-0647-47FC-B15F-FD04DBFBF1A7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131840" y="3925413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4000" b="1" dirty="0">
                <a:solidFill>
                  <a:srgbClr val="FFFFCC"/>
                </a:solidFill>
                <a:latin typeface="Comic Sans MS" pitchFamily="66" charset="0"/>
                <a:cs typeface="Times New Roman" pitchFamily="18" charset="0"/>
              </a:rPr>
              <a:t>Thank you!</a:t>
            </a:r>
          </a:p>
        </p:txBody>
      </p:sp>
      <p:sp>
        <p:nvSpPr>
          <p:cNvPr id="2" name="Rectangle 1"/>
          <p:cNvSpPr/>
          <p:nvPr/>
        </p:nvSpPr>
        <p:spPr>
          <a:xfrm>
            <a:off x="2339752" y="1916832"/>
            <a:ext cx="423064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i="1" dirty="0">
                <a:solidFill>
                  <a:srgbClr val="FFFFCC"/>
                </a:solidFill>
                <a:latin typeface="Bookman Old Style" panose="02050604050505020204" pitchFamily="18" charset="0"/>
              </a:rPr>
              <a:t>Age </a:t>
            </a:r>
            <a:r>
              <a:rPr lang="en-GB" sz="3600" b="1" i="1" dirty="0" err="1">
                <a:solidFill>
                  <a:srgbClr val="FFFFCC"/>
                </a:solidFill>
                <a:latin typeface="Bookman Old Style" panose="02050604050505020204" pitchFamily="18" charset="0"/>
              </a:rPr>
              <a:t>si</a:t>
            </a:r>
            <a:r>
              <a:rPr lang="en-GB" sz="3600" b="1" i="1" dirty="0">
                <a:solidFill>
                  <a:srgbClr val="FFFFCC"/>
                </a:solidFill>
                <a:latin typeface="Bookman Old Style" panose="02050604050505020204" pitchFamily="18" charset="0"/>
              </a:rPr>
              <a:t> quid </a:t>
            </a:r>
            <a:r>
              <a:rPr lang="en-GB" sz="3600" b="1" i="1" dirty="0" err="1" smtClean="0">
                <a:solidFill>
                  <a:srgbClr val="FFFFCC"/>
                </a:solidFill>
                <a:latin typeface="Bookman Old Style" panose="02050604050505020204" pitchFamily="18" charset="0"/>
              </a:rPr>
              <a:t>agis</a:t>
            </a:r>
            <a:r>
              <a:rPr lang="en-GB" sz="3600" b="1" i="1" dirty="0" smtClean="0">
                <a:solidFill>
                  <a:srgbClr val="FFFFCC"/>
                </a:solidFill>
                <a:latin typeface="Bookman Old Style" panose="02050604050505020204" pitchFamily="18" charset="0"/>
              </a:rPr>
              <a:t>!</a:t>
            </a:r>
            <a:endParaRPr lang="en-GB" sz="3600" b="1" i="1" dirty="0">
              <a:solidFill>
                <a:srgbClr val="FFFFCC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GB" sz="2000" dirty="0" smtClean="0">
                <a:latin typeface="Bookman Old Style" panose="02050604050505020204" pitchFamily="18" charset="0"/>
              </a:rPr>
              <a:t>If </a:t>
            </a:r>
            <a:r>
              <a:rPr lang="en-GB" sz="2000" dirty="0">
                <a:latin typeface="Bookman Old Style" panose="02050604050505020204" pitchFamily="18" charset="0"/>
              </a:rPr>
              <a:t>you do something, do it </a:t>
            </a:r>
            <a:r>
              <a:rPr lang="en-GB" sz="2000" dirty="0" smtClean="0">
                <a:latin typeface="Bookman Old Style" panose="02050604050505020204" pitchFamily="18" charset="0"/>
              </a:rPr>
              <a:t>well!</a:t>
            </a:r>
            <a:endParaRPr lang="en-GB" sz="2000" dirty="0">
              <a:latin typeface="Bookman Old Style" panose="02050604050505020204" pitchFamily="18" charset="0"/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69050"/>
            <a:ext cx="5975350" cy="293688"/>
          </a:xfrm>
        </p:spPr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>
                <a:solidFill>
                  <a:srgbClr val="FFFFFF"/>
                </a:solidFill>
                <a:latin typeface="Times New Roman" pitchFamily="18" charset="0"/>
              </a:rPr>
              <a:t>Presentation at a glance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2646" y="1628800"/>
            <a:ext cx="72037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Challenge and Solution in a Nutshell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IAEA </a:t>
            </a:r>
            <a:r>
              <a:rPr lang="en-GB" dirty="0">
                <a:latin typeface="Cambria" pitchFamily="18" charset="0"/>
              </a:rPr>
              <a:t>&amp; </a:t>
            </a:r>
            <a:r>
              <a:rPr lang="en-GB" dirty="0" smtClean="0">
                <a:latin typeface="Cambria" pitchFamily="18" charset="0"/>
              </a:rPr>
              <a:t>NIS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International Nuclear Information System (INIS)</a:t>
            </a:r>
            <a:endParaRPr lang="en-GB" dirty="0">
              <a:latin typeface="Cambri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INIS </a:t>
            </a:r>
            <a:r>
              <a:rPr lang="en-GB" dirty="0">
                <a:latin typeface="Cambria" pitchFamily="18" charset="0"/>
              </a:rPr>
              <a:t>Collection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Search Engine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ICS Screenshots </a:t>
            </a:r>
            <a:r>
              <a:rPr lang="en-GB" sz="2000" dirty="0" smtClean="0">
                <a:latin typeface="Cambria" pitchFamily="18" charset="0"/>
              </a:rPr>
              <a:t>(Simple, Advanced, Metadata Search)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Main Features of the INIS Collection Search</a:t>
            </a:r>
            <a:endParaRPr lang="en-GB" dirty="0">
              <a:latin typeface="Cambri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GSA </a:t>
            </a:r>
            <a:r>
              <a:rPr lang="en-GB" dirty="0">
                <a:latin typeface="Cambria" pitchFamily="18" charset="0"/>
              </a:rPr>
              <a:t>Advantages and Disadvantages</a:t>
            </a:r>
          </a:p>
        </p:txBody>
      </p:sp>
    </p:spTree>
    <p:extLst>
      <p:ext uri="{BB962C8B-B14F-4D97-AF65-F5344CB8AC3E}">
        <p14:creationId xmlns:p14="http://schemas.microsoft.com/office/powerpoint/2010/main" val="202976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Challenge and Solution in a Nutshell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pic>
        <p:nvPicPr>
          <p:cNvPr id="1034" name="Picture 10" descr="C:\temp\Untitled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492896"/>
            <a:ext cx="1584176" cy="131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1560" y="1196752"/>
            <a:ext cx="770485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800" b="1" dirty="0" smtClean="0">
                <a:solidFill>
                  <a:srgbClr val="FFFF00"/>
                </a:solidFill>
                <a:latin typeface="Cambria" pitchFamily="18" charset="0"/>
              </a:rPr>
              <a:t>Challenge</a:t>
            </a:r>
          </a:p>
          <a:p>
            <a:pPr lvl="1"/>
            <a:r>
              <a:rPr lang="en-GB" sz="1800" i="1" dirty="0" smtClean="0">
                <a:solidFill>
                  <a:srgbClr val="FFFFCC"/>
                </a:solidFill>
                <a:latin typeface="Cambria" pitchFamily="18" charset="0"/>
              </a:rPr>
              <a:t>How </a:t>
            </a:r>
            <a:r>
              <a:rPr lang="en-GB" sz="1800" i="1" dirty="0">
                <a:solidFill>
                  <a:srgbClr val="FFFFCC"/>
                </a:solidFill>
                <a:latin typeface="Cambria" pitchFamily="18" charset="0"/>
              </a:rPr>
              <a:t>to revamp </a:t>
            </a:r>
            <a:r>
              <a:rPr lang="en-GB" sz="1800" i="1" dirty="0" smtClean="0">
                <a:solidFill>
                  <a:srgbClr val="FFFFCC"/>
                </a:solidFill>
                <a:latin typeface="Cambria" pitchFamily="18" charset="0"/>
              </a:rPr>
              <a:t>the on-line database catalogue with </a:t>
            </a:r>
            <a:r>
              <a:rPr lang="en-GB" sz="1800" i="1" dirty="0">
                <a:solidFill>
                  <a:srgbClr val="FFFFCC"/>
                </a:solidFill>
                <a:latin typeface="Cambria" pitchFamily="18" charset="0"/>
              </a:rPr>
              <a:t>3.6 million bibliographic records and full-text nuclear </a:t>
            </a:r>
            <a:r>
              <a:rPr lang="en-GB" sz="1800" i="1" dirty="0" smtClean="0">
                <a:solidFill>
                  <a:srgbClr val="FFFFCC"/>
                </a:solidFill>
                <a:latin typeface="Cambria" pitchFamily="18" charset="0"/>
              </a:rPr>
              <a:t>documents, and increase its </a:t>
            </a:r>
            <a:r>
              <a:rPr lang="en-GB" sz="1800" i="1" dirty="0">
                <a:solidFill>
                  <a:srgbClr val="FFFFCC"/>
                </a:solidFill>
                <a:latin typeface="Cambria" pitchFamily="18" charset="0"/>
              </a:rPr>
              <a:t>use, accessibility, usability, </a:t>
            </a:r>
            <a:r>
              <a:rPr lang="en-GB" sz="1800" i="1" dirty="0" smtClean="0">
                <a:solidFill>
                  <a:srgbClr val="FFFFCC"/>
                </a:solidFill>
                <a:latin typeface="Cambria" pitchFamily="18" charset="0"/>
              </a:rPr>
              <a:t>and expandability?</a:t>
            </a:r>
          </a:p>
          <a:p>
            <a:pPr lvl="0"/>
            <a:endParaRPr lang="en-GB" sz="1800" dirty="0">
              <a:solidFill>
                <a:srgbClr val="FFFFCC"/>
              </a:solidFill>
              <a:latin typeface="Cambria" pitchFamily="18" charset="0"/>
            </a:endParaRPr>
          </a:p>
          <a:p>
            <a:pPr lvl="0"/>
            <a:r>
              <a:rPr lang="en-GB" sz="1800" b="1" dirty="0">
                <a:solidFill>
                  <a:srgbClr val="FFFF00"/>
                </a:solidFill>
                <a:latin typeface="Cambria" pitchFamily="18" charset="0"/>
              </a:rPr>
              <a:t>Solution</a:t>
            </a:r>
          </a:p>
          <a:p>
            <a:pPr lvl="0"/>
            <a:endParaRPr lang="en-GB" sz="1800" dirty="0">
              <a:solidFill>
                <a:srgbClr val="EAEAEA"/>
              </a:solidFill>
              <a:latin typeface="Cambria" pitchFamily="18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en-GB" sz="1800" dirty="0">
                <a:solidFill>
                  <a:srgbClr val="EAEAEA"/>
                </a:solidFill>
                <a:latin typeface="Cambria" pitchFamily="18" charset="0"/>
              </a:rPr>
              <a:t>Make it open and freely </a:t>
            </a:r>
            <a:r>
              <a:rPr lang="en-GB" sz="1800" dirty="0" smtClean="0">
                <a:solidFill>
                  <a:srgbClr val="EAEAEA"/>
                </a:solidFill>
                <a:latin typeface="Cambria" pitchFamily="18" charset="0"/>
              </a:rPr>
              <a:t>accessible </a:t>
            </a:r>
            <a:r>
              <a:rPr lang="en-GB" sz="1800" dirty="0">
                <a:solidFill>
                  <a:srgbClr val="EAEAEA"/>
                </a:solidFill>
                <a:latin typeface="Cambria" pitchFamily="18" charset="0"/>
              </a:rPr>
              <a:t>to the </a:t>
            </a:r>
            <a:r>
              <a:rPr lang="en-GB" sz="1800" dirty="0" smtClean="0">
                <a:solidFill>
                  <a:srgbClr val="EAEAEA"/>
                </a:solidFill>
                <a:latin typeface="Cambria" pitchFamily="18" charset="0"/>
              </a:rPr>
              <a:t>public</a:t>
            </a:r>
            <a:r>
              <a:rPr lang="en-GB" sz="1000" dirty="0" smtClean="0">
                <a:solidFill>
                  <a:srgbClr val="EAEAEA"/>
                </a:solidFill>
                <a:latin typeface="Cambria" pitchFamily="18" charset="0"/>
              </a:rPr>
              <a:t> </a:t>
            </a:r>
            <a:endParaRPr lang="en-GB" sz="1000" dirty="0">
              <a:solidFill>
                <a:srgbClr val="EAEAEA"/>
              </a:solidFill>
              <a:latin typeface="Cambria" pitchFamily="18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GB" sz="1000" dirty="0">
              <a:solidFill>
                <a:srgbClr val="EAEAEA"/>
              </a:solidFill>
              <a:latin typeface="Cambria" pitchFamily="18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en-GB" sz="1800" dirty="0">
                <a:solidFill>
                  <a:srgbClr val="EAEAEA"/>
                </a:solidFill>
                <a:latin typeface="Cambria" pitchFamily="18" charset="0"/>
              </a:rPr>
              <a:t>Replace a legacy database search with a Google-based </a:t>
            </a:r>
            <a:r>
              <a:rPr lang="en-GB" sz="1800" dirty="0" smtClean="0">
                <a:solidFill>
                  <a:srgbClr val="EAEAEA"/>
                </a:solidFill>
                <a:latin typeface="Cambria" pitchFamily="18" charset="0"/>
              </a:rPr>
              <a:t>one</a:t>
            </a:r>
            <a:endParaRPr lang="en-GB" sz="1000" dirty="0">
              <a:solidFill>
                <a:srgbClr val="EAEAEA"/>
              </a:solidFill>
              <a:latin typeface="Cambria" pitchFamily="18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GB" sz="1000" dirty="0">
              <a:solidFill>
                <a:srgbClr val="EAEAEA"/>
              </a:solidFill>
              <a:latin typeface="Cambria" pitchFamily="18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en-GB" sz="1800" dirty="0">
                <a:solidFill>
                  <a:srgbClr val="EAEAEA"/>
                </a:solidFill>
                <a:latin typeface="Cambria" pitchFamily="18" charset="0"/>
              </a:rPr>
              <a:t>Simplify the basic search </a:t>
            </a:r>
            <a:r>
              <a:rPr lang="en-GB" sz="1800" dirty="0" smtClean="0">
                <a:solidFill>
                  <a:srgbClr val="EAEAEA"/>
                </a:solidFill>
                <a:latin typeface="Cambria" pitchFamily="18" charset="0"/>
              </a:rPr>
              <a:t>interface and improve the advanced search</a:t>
            </a:r>
            <a:endParaRPr lang="en-GB" sz="1000" dirty="0">
              <a:solidFill>
                <a:srgbClr val="EAEAEA"/>
              </a:solidFill>
              <a:latin typeface="Cambria" pitchFamily="18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GB" sz="1000" dirty="0">
              <a:solidFill>
                <a:srgbClr val="EAEAEA"/>
              </a:solidFill>
              <a:latin typeface="Cambria" pitchFamily="18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en-GB" sz="1800" dirty="0">
                <a:solidFill>
                  <a:srgbClr val="EAEAEA"/>
                </a:solidFill>
                <a:latin typeface="Cambria" pitchFamily="18" charset="0"/>
              </a:rPr>
              <a:t>Incorporate rich features but make them as discrete as </a:t>
            </a:r>
            <a:r>
              <a:rPr lang="en-GB" sz="1800" dirty="0" smtClean="0">
                <a:solidFill>
                  <a:srgbClr val="EAEAEA"/>
                </a:solidFill>
                <a:latin typeface="Cambria" pitchFamily="18" charset="0"/>
              </a:rPr>
              <a:t>possible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en-GB" sz="1800" dirty="0">
              <a:solidFill>
                <a:srgbClr val="EAEAEA"/>
              </a:solidFill>
              <a:latin typeface="Cambria" pitchFamily="18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en-GB" sz="1800" dirty="0" smtClean="0">
                <a:solidFill>
                  <a:srgbClr val="EAEAEA"/>
                </a:solidFill>
                <a:latin typeface="Cambria" pitchFamily="18" charset="0"/>
              </a:rPr>
              <a:t>Incorporate with Google.com and Google Scholar</a:t>
            </a:r>
            <a:endParaRPr lang="en-GB" sz="1800" dirty="0">
              <a:solidFill>
                <a:srgbClr val="EAEAEA"/>
              </a:solidFill>
              <a:latin typeface="Cambria" pitchFamily="18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GB" sz="1800" dirty="0">
              <a:solidFill>
                <a:srgbClr val="EAEAEA"/>
              </a:solidFill>
              <a:latin typeface="Cambria" pitchFamily="18" charset="0"/>
            </a:endParaRPr>
          </a:p>
          <a:p>
            <a:pPr lvl="0" algn="ctr"/>
            <a:r>
              <a:rPr lang="en-GB" sz="1800" b="1" i="1" dirty="0">
                <a:solidFill>
                  <a:srgbClr val="FFFFCC"/>
                </a:solidFill>
                <a:latin typeface="Cambria" pitchFamily="18" charset="0"/>
              </a:rPr>
              <a:t>inis.iaea.org/search</a:t>
            </a:r>
          </a:p>
          <a:p>
            <a:pPr lvl="0"/>
            <a:endParaRPr lang="en-GB" sz="1800" dirty="0">
              <a:solidFill>
                <a:srgbClr val="FFFFCC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3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IAEA and Nuclear Information Section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79512" y="1268760"/>
            <a:ext cx="878497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International Atomic Energy Agency (IAEA)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world's leading Agency for cooperation in the nuclear field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Created in 1957 as part of the United Nations family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IAEA works with its 159 Member States and multiple </a:t>
            </a:r>
          </a:p>
          <a:p>
            <a:pPr lvl="1"/>
            <a:r>
              <a:rPr lang="en-GB" sz="1400" dirty="0" smtClean="0">
                <a:latin typeface="Cambria" pitchFamily="18" charset="0"/>
              </a:rPr>
              <a:t>	partners worldwide to promote safe, secure and </a:t>
            </a:r>
          </a:p>
          <a:p>
            <a:pPr lvl="1"/>
            <a:r>
              <a:rPr lang="en-GB" sz="1400" dirty="0">
                <a:latin typeface="Cambria" pitchFamily="18" charset="0"/>
              </a:rPr>
              <a:t>	</a:t>
            </a:r>
            <a:r>
              <a:rPr lang="en-GB" sz="1400" dirty="0" smtClean="0">
                <a:latin typeface="Cambria" pitchFamily="18" charset="0"/>
              </a:rPr>
              <a:t>peaceful uses of nuclear technologies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effectLst/>
                <a:latin typeface="Cambria" pitchFamily="18" charset="0"/>
              </a:rPr>
              <a:t>The IAEA Secretariat is based in Vienna, Austria, with 2300</a:t>
            </a:r>
          </a:p>
          <a:p>
            <a:pPr lvl="1"/>
            <a:r>
              <a:rPr lang="en-GB" sz="1400" dirty="0">
                <a:latin typeface="Cambria" pitchFamily="18" charset="0"/>
              </a:rPr>
              <a:t>	</a:t>
            </a:r>
            <a:r>
              <a:rPr lang="en-GB" sz="1400" dirty="0" smtClean="0">
                <a:effectLst/>
                <a:latin typeface="Cambria" pitchFamily="18" charset="0"/>
              </a:rPr>
              <a:t>multi-disciplinary professional and support staff from more than 100 countries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GB" sz="1400" dirty="0">
              <a:latin typeface="Cambria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Nuclear Information Section (NIS)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Consists of  the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International </a:t>
            </a:r>
            <a:r>
              <a:rPr lang="en-GB" sz="1400" i="1" dirty="0">
                <a:solidFill>
                  <a:srgbClr val="FFFFCC"/>
                </a:solidFill>
                <a:latin typeface="Cambria" pitchFamily="18" charset="0"/>
              </a:rPr>
              <a:t>Nuclear Information System (INIS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)</a:t>
            </a:r>
            <a:r>
              <a:rPr lang="en-GB" sz="1400" dirty="0" smtClean="0">
                <a:latin typeface="Cambria" pitchFamily="18" charset="0"/>
              </a:rPr>
              <a:t>, the </a:t>
            </a:r>
            <a:r>
              <a:rPr lang="en-GB" sz="1400" i="1" dirty="0">
                <a:solidFill>
                  <a:srgbClr val="FFFFCC"/>
                </a:solidFill>
                <a:latin typeface="Cambria" pitchFamily="18" charset="0"/>
              </a:rPr>
              <a:t>IAEA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Library,</a:t>
            </a:r>
            <a:r>
              <a:rPr lang="en-GB" sz="1400" dirty="0" smtClean="0">
                <a:latin typeface="Cambria" pitchFamily="18" charset="0"/>
              </a:rPr>
              <a:t> </a:t>
            </a:r>
          </a:p>
          <a:p>
            <a:pPr lvl="1"/>
            <a:r>
              <a:rPr lang="en-GB" sz="1400" dirty="0">
                <a:latin typeface="Cambria" pitchFamily="18" charset="0"/>
              </a:rPr>
              <a:t> </a:t>
            </a:r>
            <a:r>
              <a:rPr lang="en-GB" sz="1400" dirty="0" smtClean="0">
                <a:latin typeface="Cambria" pitchFamily="18" charset="0"/>
              </a:rPr>
              <a:t>  	and the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System Development and Support Group (SDSG)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</a:t>
            </a:r>
            <a:r>
              <a:rPr lang="en-GB" sz="1400" dirty="0">
                <a:latin typeface="Cambria" pitchFamily="18" charset="0"/>
              </a:rPr>
              <a:t>objectives </a:t>
            </a:r>
            <a:r>
              <a:rPr lang="en-GB" sz="1400" dirty="0" smtClean="0">
                <a:latin typeface="Cambria" pitchFamily="18" charset="0"/>
              </a:rPr>
              <a:t>are to: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foster </a:t>
            </a:r>
            <a:r>
              <a:rPr lang="en-GB" sz="1400" dirty="0">
                <a:latin typeface="Cambria" pitchFamily="18" charset="0"/>
              </a:rPr>
              <a:t>the exchange of scientific and technical information </a:t>
            </a:r>
            <a:r>
              <a:rPr lang="en-GB" sz="1400" dirty="0" smtClean="0">
                <a:latin typeface="Cambria" pitchFamily="18" charset="0"/>
              </a:rPr>
              <a:t>on the peaceful </a:t>
            </a:r>
            <a:r>
              <a:rPr lang="en-GB" sz="1400" dirty="0">
                <a:latin typeface="Cambria" pitchFamily="18" charset="0"/>
              </a:rPr>
              <a:t>use of nuclear science and </a:t>
            </a:r>
            <a:r>
              <a:rPr lang="en-GB" sz="1400" dirty="0" smtClean="0">
                <a:latin typeface="Cambria" pitchFamily="18" charset="0"/>
              </a:rPr>
              <a:t>technology (collect, process, preserve and disseminate)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increase </a:t>
            </a:r>
            <a:r>
              <a:rPr lang="en-GB" sz="1400" dirty="0">
                <a:latin typeface="Cambria" pitchFamily="18" charset="0"/>
              </a:rPr>
              <a:t>awareness in Member States of the importance of maintaining efficient and effective systems for managing </a:t>
            </a:r>
            <a:r>
              <a:rPr lang="en-GB" sz="1400" dirty="0" smtClean="0">
                <a:latin typeface="Cambria" pitchFamily="18" charset="0"/>
              </a:rPr>
              <a:t>nuclear information resources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assist with capacity building and training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provide </a:t>
            </a:r>
            <a:r>
              <a:rPr lang="en-GB" sz="1400" dirty="0">
                <a:latin typeface="Cambria" pitchFamily="18" charset="0"/>
              </a:rPr>
              <a:t>information services and support to </a:t>
            </a:r>
            <a:r>
              <a:rPr lang="en-GB" sz="1400" dirty="0" smtClean="0">
                <a:latin typeface="Cambria" pitchFamily="18" charset="0"/>
              </a:rPr>
              <a:t>Member States &amp; the IAEA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00808"/>
            <a:ext cx="2592288" cy="118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780" y="5085184"/>
            <a:ext cx="17907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994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International Nuclear Information System (INIS)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67544" y="1268760"/>
            <a:ext cx="79928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INIS </a:t>
            </a:r>
            <a:r>
              <a:rPr lang="en-GB" sz="1600" dirty="0" smtClean="0">
                <a:solidFill>
                  <a:srgbClr val="EAEAEA"/>
                </a:solidFill>
              </a:rPr>
              <a:t>is one of </a:t>
            </a:r>
            <a:r>
              <a:rPr lang="en-GB" sz="1600" dirty="0">
                <a:solidFill>
                  <a:srgbClr val="EAEAEA"/>
                </a:solidFill>
              </a:rPr>
              <a:t>the world's largest </a:t>
            </a:r>
            <a:r>
              <a:rPr lang="en-GB" sz="1600" dirty="0" smtClean="0">
                <a:solidFill>
                  <a:srgbClr val="EAEAEA"/>
                </a:solidFill>
              </a:rPr>
              <a:t>custodians </a:t>
            </a:r>
            <a:r>
              <a:rPr lang="en-GB" sz="1600" dirty="0">
                <a:solidFill>
                  <a:srgbClr val="EAEAEA"/>
                </a:solidFill>
              </a:rPr>
              <a:t>of </a:t>
            </a:r>
            <a:r>
              <a:rPr lang="en-GB" sz="1600" dirty="0" smtClean="0">
                <a:solidFill>
                  <a:srgbClr val="EAEAEA"/>
                </a:solidFill>
              </a:rPr>
              <a:t>non-conventional published literature </a:t>
            </a:r>
            <a:r>
              <a:rPr lang="en-GB" sz="1600" dirty="0">
                <a:solidFill>
                  <a:srgbClr val="EAEAEA"/>
                </a:solidFill>
              </a:rPr>
              <a:t>in the field of nuclear science and technology</a:t>
            </a:r>
            <a:endParaRPr lang="en-GB" sz="1600" dirty="0" smtClean="0">
              <a:solidFill>
                <a:srgbClr val="EAEAEA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Established as part of the IAEA in 1970</a:t>
            </a:r>
            <a:r>
              <a:rPr lang="en-GB" sz="1600" dirty="0">
                <a:solidFill>
                  <a:srgbClr val="EAEAEA"/>
                </a:solidFill>
              </a:rPr>
              <a:t>. INIS operates under special membership arrangements that set specific duties and </a:t>
            </a:r>
            <a:r>
              <a:rPr lang="en-GB" sz="1600" dirty="0" smtClean="0">
                <a:solidFill>
                  <a:srgbClr val="EAEAEA"/>
                </a:solidFill>
              </a:rPr>
              <a:t>privileges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128 </a:t>
            </a:r>
            <a:r>
              <a:rPr lang="en-GB" sz="1600" dirty="0">
                <a:solidFill>
                  <a:srgbClr val="EAEAEA"/>
                </a:solidFill>
              </a:rPr>
              <a:t>countries and 24 international organizations are INIS </a:t>
            </a:r>
            <a:r>
              <a:rPr lang="en-GB" sz="1600" dirty="0" smtClean="0">
                <a:solidFill>
                  <a:srgbClr val="EAEAEA"/>
                </a:solidFill>
              </a:rPr>
              <a:t>Members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The role: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to collect </a:t>
            </a:r>
            <a:r>
              <a:rPr lang="en-GB" sz="1600" dirty="0">
                <a:solidFill>
                  <a:srgbClr val="EAEAEA"/>
                </a:solidFill>
              </a:rPr>
              <a:t>and process bibliographic metadata and </a:t>
            </a:r>
            <a:r>
              <a:rPr lang="en-GB" sz="1600" dirty="0" smtClean="0">
                <a:solidFill>
                  <a:srgbClr val="EAEAEA"/>
                </a:solidFill>
              </a:rPr>
              <a:t>full-texts </a:t>
            </a:r>
            <a:r>
              <a:rPr lang="en-GB" sz="1600" dirty="0">
                <a:solidFill>
                  <a:srgbClr val="EAEAEA"/>
                </a:solidFill>
              </a:rPr>
              <a:t>of nuclear literature published in IAEA Member </a:t>
            </a:r>
            <a:r>
              <a:rPr lang="en-GB" sz="1600" dirty="0" smtClean="0">
                <a:solidFill>
                  <a:srgbClr val="EAEAEA"/>
                </a:solidFill>
              </a:rPr>
              <a:t>States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to electronically </a:t>
            </a:r>
            <a:r>
              <a:rPr lang="en-GB" sz="1600" dirty="0">
                <a:solidFill>
                  <a:srgbClr val="EAEAEA"/>
                </a:solidFill>
              </a:rPr>
              <a:t>preserve non-conventional or 'grey' literature, such as IAEA documents, policy reports and </a:t>
            </a:r>
            <a:r>
              <a:rPr lang="en-GB" sz="1600" dirty="0" smtClean="0">
                <a:solidFill>
                  <a:srgbClr val="EAEAEA"/>
                </a:solidFill>
              </a:rPr>
              <a:t>other full-text </a:t>
            </a:r>
            <a:r>
              <a:rPr lang="en-GB" sz="1600" dirty="0">
                <a:solidFill>
                  <a:srgbClr val="EAEAEA"/>
                </a:solidFill>
              </a:rPr>
              <a:t>publications from Member </a:t>
            </a:r>
            <a:r>
              <a:rPr lang="en-GB" sz="1600" dirty="0" smtClean="0">
                <a:solidFill>
                  <a:srgbClr val="EAEAEA"/>
                </a:solidFill>
              </a:rPr>
              <a:t>States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to </a:t>
            </a:r>
            <a:r>
              <a:rPr lang="en-GB" sz="1600" dirty="0">
                <a:solidFill>
                  <a:srgbClr val="EAEAEA"/>
                </a:solidFill>
              </a:rPr>
              <a:t>make </a:t>
            </a:r>
            <a:r>
              <a:rPr lang="en-GB" sz="1600" dirty="0" smtClean="0">
                <a:solidFill>
                  <a:srgbClr val="EAEAEA"/>
                </a:solidFill>
              </a:rPr>
              <a:t>the INIS Collection </a:t>
            </a:r>
            <a:r>
              <a:rPr lang="en-GB" sz="1600" dirty="0">
                <a:solidFill>
                  <a:srgbClr val="EAEAEA"/>
                </a:solidFill>
              </a:rPr>
              <a:t>of publications freely </a:t>
            </a:r>
            <a:r>
              <a:rPr lang="en-GB" sz="1600" dirty="0" smtClean="0">
                <a:solidFill>
                  <a:srgbClr val="EAEAEA"/>
                </a:solidFill>
              </a:rPr>
              <a:t>accessible </a:t>
            </a:r>
            <a:r>
              <a:rPr lang="en-GB" sz="1600" dirty="0">
                <a:solidFill>
                  <a:srgbClr val="EAEAEA"/>
                </a:solidFill>
              </a:rPr>
              <a:t>to all Internet </a:t>
            </a:r>
            <a:r>
              <a:rPr lang="en-GB" sz="1600" dirty="0" smtClean="0">
                <a:solidFill>
                  <a:srgbClr val="EAEAEA"/>
                </a:solidFill>
              </a:rPr>
              <a:t>users around the world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7744" y="4725144"/>
            <a:ext cx="511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rgbClr val="FFFFCC"/>
                </a:solidFill>
              </a:rPr>
              <a:t>Free</a:t>
            </a:r>
            <a:r>
              <a:rPr lang="en-GB" dirty="0">
                <a:solidFill>
                  <a:srgbClr val="FFFFCC"/>
                </a:solidFill>
              </a:rPr>
              <a:t>, open and unrestricted </a:t>
            </a:r>
            <a:r>
              <a:rPr lang="en-GB" dirty="0" smtClean="0">
                <a:solidFill>
                  <a:srgbClr val="FFFFCC"/>
                </a:solidFill>
              </a:rPr>
              <a:t>web access </a:t>
            </a:r>
            <a:r>
              <a:rPr lang="en-GB" dirty="0">
                <a:solidFill>
                  <a:srgbClr val="FFFFCC"/>
                </a:solidFill>
              </a:rPr>
              <a:t>to </a:t>
            </a:r>
            <a:r>
              <a:rPr lang="en-GB" dirty="0" smtClean="0">
                <a:solidFill>
                  <a:srgbClr val="FFFFCC"/>
                </a:solidFill>
              </a:rPr>
              <a:t>the INIS Collection since April 2009</a:t>
            </a:r>
            <a:endParaRPr lang="en-GB" dirty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01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Collection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79512" y="1268760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sz="1800" dirty="0">
                <a:solidFill>
                  <a:srgbClr val="FFFFCC"/>
                </a:solidFill>
                <a:latin typeface="Cambria" panose="02040503050406030204" pitchFamily="18" charset="0"/>
              </a:rPr>
              <a:t>120,000+ annual input </a:t>
            </a:r>
            <a:endParaRPr lang="en-GB" sz="1800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1 </a:t>
            </a:r>
            <a:r>
              <a:rPr lang="en-GB" sz="1800" dirty="0">
                <a:solidFill>
                  <a:srgbClr val="FFFFCC"/>
                </a:solidFill>
                <a:latin typeface="Cambria" pitchFamily="18" charset="0"/>
              </a:rPr>
              <a:t>January </a:t>
            </a: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2014:  -  3,623,201 bibliographic records </a:t>
            </a:r>
          </a:p>
          <a:p>
            <a:r>
              <a:rPr lang="en-GB" sz="1800" dirty="0">
                <a:solidFill>
                  <a:srgbClr val="FFFFCC"/>
                </a:solidFill>
                <a:latin typeface="Cambria" pitchFamily="18" charset="0"/>
              </a:rPr>
              <a:t> </a:t>
            </a: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                                      -     482,951 full-text documents (NCL) (13.4%)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9740" y="2284423"/>
            <a:ext cx="5284520" cy="408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11760" y="2410289"/>
            <a:ext cx="2313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Cambria" pitchFamily="18" charset="0"/>
              </a:rPr>
              <a:t>INIS Collection by </a:t>
            </a:r>
            <a:r>
              <a:rPr lang="en-GB" sz="1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Cambria" pitchFamily="18" charset="0"/>
              </a:rPr>
              <a:t>Subject</a:t>
            </a:r>
            <a:endParaRPr lang="en-GB" sz="14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69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Collection </a:t>
            </a:r>
            <a:r>
              <a:rPr lang="en-GB" sz="2400" b="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(cont.)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pic>
        <p:nvPicPr>
          <p:cNvPr id="2051" name="Picture 3" descr="J:\__NIS\Travel\2014\FSR 2014\Image_byBibTyp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5616624" cy="47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63688" y="5557892"/>
            <a:ext cx="28503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1 January 2014</a:t>
            </a:r>
            <a:r>
              <a:rPr lang="en-GB" sz="1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  3,623,201 </a:t>
            </a:r>
            <a:r>
              <a:rPr lang="en-GB" sz="14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records</a:t>
            </a:r>
            <a:endParaRPr lang="en-GB" sz="14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7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64" y="95389"/>
            <a:ext cx="8828023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</a:rPr>
              <a:t>Search Engine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03636"/>
            <a:ext cx="3457354" cy="249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21871"/>
            <a:ext cx="3845176" cy="1817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06537" y="980728"/>
            <a:ext cx="4323071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Old Search 1970-2011</a:t>
            </a:r>
            <a:endParaRPr lang="en-US" sz="2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07704" y="3753678"/>
            <a:ext cx="2803770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1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</a:rPr>
              <a:t>New Search 2011</a:t>
            </a:r>
            <a:endParaRPr lang="en-US" sz="2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1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858" y="4170915"/>
            <a:ext cx="461023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FFCC"/>
                </a:solidFill>
                <a:latin typeface="Cambria" pitchFamily="18" charset="0"/>
              </a:rPr>
              <a:t>Google Search Appliance (GSA)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Tremendous speed and scalability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Uncluttered, easy to use start-up interface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>
                <a:latin typeface="Cambria" pitchFamily="18" charset="0"/>
              </a:rPr>
              <a:t>Advanced options to broaden or tighten search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Full-text indexing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More </a:t>
            </a:r>
            <a:r>
              <a:rPr lang="en-GB" sz="1600" dirty="0">
                <a:latin typeface="Cambria" pitchFamily="18" charset="0"/>
              </a:rPr>
              <a:t>relevant </a:t>
            </a:r>
            <a:r>
              <a:rPr lang="en-GB" sz="1600" dirty="0" smtClean="0">
                <a:latin typeface="Cambria" pitchFamily="18" charset="0"/>
              </a:rPr>
              <a:t>results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Faceted/filtered search</a:t>
            </a:r>
            <a:r>
              <a:rPr lang="en-GB" sz="1600" dirty="0">
                <a:latin typeface="Cambria" pitchFamily="18" charset="0"/>
              </a:rPr>
              <a:t> </a:t>
            </a:r>
          </a:p>
          <a:p>
            <a:r>
              <a:rPr lang="en-GB" sz="1600" dirty="0" smtClean="0">
                <a:latin typeface="Cambria" pitchFamily="18" charset="0"/>
              </a:rPr>
              <a:t> </a:t>
            </a:r>
          </a:p>
          <a:p>
            <a:endParaRPr lang="en-GB" sz="1600" b="1" dirty="0">
              <a:latin typeface="Cambr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22918" y="5467756"/>
            <a:ext cx="3347968" cy="5847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/>
            <a:lightRig rig="threePt" dir="t"/>
          </a:scene3d>
          <a:sp3d prstMaterial="plastic">
            <a:bevelT prst="relaxedInset"/>
            <a:bevelB w="165100" prst="coolSlant"/>
          </a:sp3d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inis.iaea.org/search</a:t>
            </a:r>
            <a:endParaRPr lang="en-GB" sz="3200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06537" y="1347442"/>
            <a:ext cx="439806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FFCC"/>
                </a:solidFill>
                <a:latin typeface="Cambria" pitchFamily="18" charset="0"/>
              </a:rPr>
              <a:t>BASIS RDBMS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Ownership and support (</a:t>
            </a:r>
            <a:r>
              <a:rPr lang="en-GB" sz="1600" dirty="0" err="1" smtClean="0">
                <a:latin typeface="Cambria" pitchFamily="18" charset="0"/>
              </a:rPr>
              <a:t>OpenText</a:t>
            </a:r>
            <a:r>
              <a:rPr lang="en-GB" sz="1600" dirty="0" smtClean="0">
                <a:latin typeface="Cambria" pitchFamily="18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Speed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Cluttered interface made for librarians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Only advanced search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Full-text indexing not implemented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Multilingual interface/search support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Support for use of thesaurus and authorities</a:t>
            </a:r>
          </a:p>
          <a:p>
            <a:endParaRPr lang="en-GB" sz="16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78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63" y="1484784"/>
            <a:ext cx="7530426" cy="449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79388" y="260648"/>
            <a:ext cx="87852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0" algn="ctr">
              <a:buNone/>
            </a:pPr>
            <a:r>
              <a:rPr lang="en-GB" b="1" dirty="0" smtClean="0">
                <a:solidFill>
                  <a:srgbClr val="FFFFFF"/>
                </a:solidFill>
              </a:rPr>
              <a:t>ISC: Simple Search</a:t>
            </a:r>
            <a:endParaRPr lang="en-GB" sz="2400" b="1" dirty="0">
              <a:solidFill>
                <a:srgbClr val="EFF41C"/>
              </a:solidFill>
              <a:latin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339752" y="3597975"/>
            <a:ext cx="4320480" cy="2931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3826771" y="3789040"/>
            <a:ext cx="1465309" cy="2931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020272" y="1412776"/>
            <a:ext cx="1080120" cy="2931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1043608" y="2204864"/>
            <a:ext cx="2049760" cy="2931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3491883" y="5085184"/>
            <a:ext cx="2088229" cy="2931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001" tIns="40000" rIns="80001" bIns="40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943B-C451-4474-85F6-060B7620D890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12" name="Date Placeholder 2"/>
          <p:cNvSpPr txBox="1">
            <a:spLocks/>
          </p:cNvSpPr>
          <p:nvPr/>
        </p:nvSpPr>
        <p:spPr bwMode="white">
          <a:xfrm>
            <a:off x="2195736" y="6381328"/>
            <a:ext cx="6264052" cy="28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D5D7D8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FSR 2014, </a:t>
            </a:r>
            <a:r>
              <a:rPr lang="en-GB" dirty="0" smtClean="0"/>
              <a:t>27-28 </a:t>
            </a:r>
            <a:r>
              <a:rPr lang="en-GB" dirty="0"/>
              <a:t>February 2014</a:t>
            </a:r>
          </a:p>
        </p:txBody>
      </p:sp>
    </p:spTree>
    <p:extLst>
      <p:ext uri="{BB962C8B-B14F-4D97-AF65-F5344CB8AC3E}">
        <p14:creationId xmlns:p14="http://schemas.microsoft.com/office/powerpoint/2010/main" val="695396108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36874</TotalTime>
  <Words>1165</Words>
  <Application>Microsoft Office PowerPoint</Application>
  <PresentationFormat>On-screen Show (4:3)</PresentationFormat>
  <Paragraphs>217</Paragraphs>
  <Slides>16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IAEA Dark Blue</vt:lpstr>
      <vt:lpstr>PowerPoint Presentation</vt:lpstr>
      <vt:lpstr>Presentation at a glance</vt:lpstr>
      <vt:lpstr>Challenge and Solution in a Nutshell</vt:lpstr>
      <vt:lpstr>IAEA and Nuclear Information Section</vt:lpstr>
      <vt:lpstr>International Nuclear Information System (INIS)</vt:lpstr>
      <vt:lpstr>INIS Collection</vt:lpstr>
      <vt:lpstr>INIS Collection (cont.)</vt:lpstr>
      <vt:lpstr>Search Engine</vt:lpstr>
      <vt:lpstr>PowerPoint Presentation</vt:lpstr>
      <vt:lpstr>PowerPoint Presentation</vt:lpstr>
      <vt:lpstr>PowerPoint Presentation</vt:lpstr>
      <vt:lpstr>Main Features of the INIS Collection Search</vt:lpstr>
      <vt:lpstr>Main Features (cont.)</vt:lpstr>
      <vt:lpstr>Main Features (cont.)</vt:lpstr>
      <vt:lpstr>GSA Advantages and Disadvantages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INIS DB on Interent Open Access Pilot</dc:title>
  <dc:creator>ATIEH, Taghrid</dc:creator>
  <cp:lastModifiedBy>SAVIC, Dobrica</cp:lastModifiedBy>
  <cp:revision>1037</cp:revision>
  <cp:lastPrinted>2009-09-29T11:08:53Z</cp:lastPrinted>
  <dcterms:created xsi:type="dcterms:W3CDTF">2005-03-22T14:15:43Z</dcterms:created>
  <dcterms:modified xsi:type="dcterms:W3CDTF">2014-02-25T10:05:14Z</dcterms:modified>
</cp:coreProperties>
</file>