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4"/>
  </p:notesMasterIdLst>
  <p:handoutMasterIdLst>
    <p:handoutMasterId r:id="rId25"/>
  </p:handoutMasterIdLst>
  <p:sldIdLst>
    <p:sldId id="272" r:id="rId2"/>
    <p:sldId id="354" r:id="rId3"/>
    <p:sldId id="355" r:id="rId4"/>
    <p:sldId id="361" r:id="rId5"/>
    <p:sldId id="356" r:id="rId6"/>
    <p:sldId id="357" r:id="rId7"/>
    <p:sldId id="358" r:id="rId8"/>
    <p:sldId id="362" r:id="rId9"/>
    <p:sldId id="363" r:id="rId10"/>
    <p:sldId id="359" r:id="rId11"/>
    <p:sldId id="360" r:id="rId12"/>
    <p:sldId id="343" r:id="rId13"/>
    <p:sldId id="345" r:id="rId14"/>
    <p:sldId id="346" r:id="rId15"/>
    <p:sldId id="353" r:id="rId16"/>
    <p:sldId id="347" r:id="rId17"/>
    <p:sldId id="348" r:id="rId18"/>
    <p:sldId id="350" r:id="rId19"/>
    <p:sldId id="351" r:id="rId20"/>
    <p:sldId id="352" r:id="rId21"/>
    <p:sldId id="349" r:id="rId22"/>
    <p:sldId id="344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99"/>
    <a:srgbClr val="FFFFCC"/>
    <a:srgbClr val="FFFFFF"/>
    <a:srgbClr val="008000"/>
    <a:srgbClr val="CC3300"/>
    <a:srgbClr val="0099FF"/>
    <a:srgbClr val="FF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2585" autoAdjust="0"/>
  </p:normalViewPr>
  <p:slideViewPr>
    <p:cSldViewPr>
      <p:cViewPr>
        <p:scale>
          <a:sx n="107" d="100"/>
          <a:sy n="107" d="100"/>
        </p:scale>
        <p:origin x="-930" y="-600"/>
      </p:cViewPr>
      <p:guideLst>
        <p:guide orient="horz" pos="2160"/>
        <p:guide orient="horz" pos="1632"/>
        <p:guide orient="horz" pos="1152"/>
        <p:guide orient="horz" pos="576"/>
        <p:guide pos="2832"/>
        <p:guide pos="672"/>
        <p:guide pos="864"/>
        <p:guide pos="1056"/>
        <p:guide pos="1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1CF0CD-2AC9-409D-8A36-FA570E92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21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64A1B-8BF9-488A-877C-EE495DDCC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70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484438" y="6237312"/>
            <a:ext cx="5975350" cy="4254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460432" y="6269037"/>
            <a:ext cx="420687" cy="29368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41624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77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606C-3BB9-485A-B0B6-88D4B0A63C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81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81BD-9282-46CD-B071-9DFD4B3577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4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BD426-F551-4142-BE72-321855A6BB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1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BA9FC-ED87-466A-B773-4E2C742A2B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24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484438" y="6237312"/>
            <a:ext cx="5975350" cy="42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60432" y="6269037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637D60F1-9852-4021-8859-A38DEC86C0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4" r:id="rId1"/>
    <p:sldLayoutId id="2147483852" r:id="rId2"/>
    <p:sldLayoutId id="2147483855" r:id="rId3"/>
    <p:sldLayoutId id="2147483856" r:id="rId4"/>
    <p:sldLayoutId id="2147483857" r:id="rId5"/>
    <p:sldLayoutId id="2147483853" r:id="rId6"/>
  </p:sldLayoutIdLst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8"/>
          <p:cNvSpPr>
            <a:spLocks noChangeArrowheads="1"/>
          </p:cNvSpPr>
          <p:nvPr/>
        </p:nvSpPr>
        <p:spPr bwMode="auto">
          <a:xfrm>
            <a:off x="2555776" y="3717032"/>
            <a:ext cx="3748087" cy="103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  <a:bevelB w="38100" h="38100" prst="relaxedInset"/>
            </a:sp3d>
          </a:bodyPr>
          <a:lstStyle/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20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Dobrica</a:t>
            </a:r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Savić</a:t>
            </a:r>
            <a:endParaRPr lang="en-US" sz="2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Nuclear Information Section</a:t>
            </a:r>
          </a:p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IAEA, Vienna</a:t>
            </a:r>
            <a:endParaRPr lang="en-US" sz="1400" b="1" dirty="0">
              <a:solidFill>
                <a:schemeClr val="bg2">
                  <a:lumMod val="20000"/>
                  <a:lumOff val="80000"/>
                </a:schemeClr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8127" y="229191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The Future of Libraries</a:t>
            </a:r>
            <a:endParaRPr lang="en-GB" sz="2800" dirty="0">
              <a:solidFill>
                <a:schemeClr val="tx1">
                  <a:lumMod val="90000"/>
                </a:scheme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0351"/>
            <a:ext cx="9144000" cy="936402"/>
          </a:xfrm>
        </p:spPr>
        <p:txBody>
          <a:bodyPr/>
          <a:lstStyle/>
          <a:p>
            <a:pPr eaLnBrk="1" hangingPunct="1"/>
            <a:r>
              <a:rPr lang="en-GB" sz="1600" dirty="0" smtClean="0">
                <a:solidFill>
                  <a:schemeClr val="tx1"/>
                </a:solidFill>
                <a:latin typeface="Arial Rounded MT Bold" pitchFamily="34" charset="0"/>
              </a:rPr>
              <a:t>United Nations Library and Information Network for Knowledge Sharing (UN-LINKS)</a:t>
            </a:r>
            <a:r>
              <a:rPr lang="en-GB" sz="2400" dirty="0" smtClean="0">
                <a:solidFill>
                  <a:schemeClr val="tx1"/>
                </a:solidFill>
              </a:rPr>
              <a:t/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1400" dirty="0" smtClean="0">
                <a:solidFill>
                  <a:schemeClr val="tx1"/>
                </a:solidFill>
              </a:rPr>
              <a:t>18 - 20 September 2013, Geneva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25" y="836712"/>
            <a:ext cx="6676044" cy="5274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Dublin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3775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The future of libraries</a:t>
            </a:r>
            <a:endParaRPr lang="en-GB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56792"/>
            <a:ext cx="4704523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12776"/>
            <a:ext cx="6402288" cy="4204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32905"/>
            <a:ext cx="6984776" cy="5337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669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19671" y="1988840"/>
            <a:ext cx="7256041" cy="36724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GB" sz="2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Why </a:t>
            </a:r>
            <a:r>
              <a:rPr lang="en-GB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should we care?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2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What </a:t>
            </a:r>
            <a:r>
              <a:rPr lang="en-GB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current trends </a:t>
            </a:r>
            <a:r>
              <a:rPr lang="en-GB" sz="2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define </a:t>
            </a:r>
            <a:r>
              <a:rPr lang="en-GB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the future</a:t>
            </a:r>
            <a:r>
              <a:rPr lang="en-GB" sz="2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?</a:t>
            </a:r>
          </a:p>
          <a:p>
            <a:pPr marL="0" indent="0">
              <a:buNone/>
            </a:pPr>
            <a:endParaRPr lang="en-GB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2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What can we do?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The future of libraries</a:t>
            </a:r>
            <a:endParaRPr lang="en-GB" sz="2000" dirty="0"/>
          </a:p>
        </p:txBody>
      </p:sp>
      <p:pic>
        <p:nvPicPr>
          <p:cNvPr id="1026" name="Picture 2" descr="J:\__NIS\Travel\UNlinks\2013-Geneva\Photos\TheFutureNextEx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4221088"/>
            <a:ext cx="298132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36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Why should we care?</a:t>
            </a:r>
            <a:endParaRPr lang="en-GB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12" y="1353324"/>
            <a:ext cx="2847975" cy="58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353324"/>
            <a:ext cx="3456384" cy="4098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96" y="3291458"/>
            <a:ext cx="1962150" cy="4191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5" name="Picture 11" descr="J:\__NIS\Travel\UNlinks\2013-Geneva\Photos\UrbanTim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08389"/>
            <a:ext cx="2359045" cy="115788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84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Why should we care?</a:t>
            </a:r>
            <a:endParaRPr lang="en-GB" sz="20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4214"/>
            <a:ext cx="2847974" cy="7851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8"/>
            <a:ext cx="27908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93064"/>
            <a:ext cx="27051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669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Why should we care?</a:t>
            </a:r>
            <a:endParaRPr lang="en-GB" sz="2000" dirty="0"/>
          </a:p>
        </p:txBody>
      </p:sp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44644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GB" sz="1600" dirty="0" smtClean="0">
                <a:solidFill>
                  <a:srgbClr val="FFFF00"/>
                </a:solidFill>
              </a:rPr>
              <a:t>CNN</a:t>
            </a:r>
          </a:p>
          <a:p>
            <a:pPr marL="400050" lvl="1" indent="0">
              <a:buNone/>
            </a:pP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Library </a:t>
            </a: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is dying 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- </a:t>
            </a: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and it's taking its shushing ladies, dank smell and endless shelves of books with 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it</a:t>
            </a:r>
          </a:p>
          <a:p>
            <a:pPr marL="0" indent="0">
              <a:buNone/>
            </a:pPr>
            <a:r>
              <a:rPr lang="en-GB" sz="1600" dirty="0" smtClean="0">
                <a:solidFill>
                  <a:srgbClr val="FFFF00"/>
                </a:solidFill>
              </a:rPr>
              <a:t>The New York Review of Books</a:t>
            </a:r>
          </a:p>
          <a:p>
            <a:pPr marL="400050" lvl="1" indent="0">
              <a:buNone/>
            </a:pP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All across the 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US, </a:t>
            </a: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large and small cities are closing public libraries or curtailing their hours of operations</a:t>
            </a:r>
            <a:endParaRPr lang="en-GB" sz="1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600" dirty="0" smtClean="0">
                <a:solidFill>
                  <a:srgbClr val="FFFF00"/>
                </a:solidFill>
              </a:rPr>
              <a:t>Digital Book World</a:t>
            </a:r>
          </a:p>
          <a:p>
            <a:pPr marL="400050" lvl="1" indent="0">
              <a:buNone/>
            </a:pP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Librarians: a 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dying breed? Will </a:t>
            </a: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librarians go the way of the soda jerk, telephone operator and travel agent? </a:t>
            </a:r>
            <a:endParaRPr lang="en-GB" sz="1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600" dirty="0" smtClean="0">
                <a:solidFill>
                  <a:srgbClr val="FFFF00"/>
                </a:solidFill>
              </a:rPr>
              <a:t>The Now Newspaper</a:t>
            </a:r>
          </a:p>
          <a:p>
            <a:pPr marL="400050" lvl="1" indent="0">
              <a:buNone/>
            </a:pP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Libraries </a:t>
            </a: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could be going the way of the video rental store; technology training programs offered on 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site… that's </a:t>
            </a: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 big part of what libraries 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do</a:t>
            </a:r>
          </a:p>
          <a:p>
            <a:pPr marL="0" indent="0">
              <a:buNone/>
            </a:pPr>
            <a:r>
              <a:rPr lang="en-GB" sz="1600" dirty="0" err="1">
                <a:solidFill>
                  <a:srgbClr val="FFFF00"/>
                </a:solidFill>
              </a:rPr>
              <a:t>Skolkovo</a:t>
            </a:r>
            <a:r>
              <a:rPr lang="en-GB" sz="1600" dirty="0">
                <a:solidFill>
                  <a:srgbClr val="FFFF00"/>
                </a:solidFill>
              </a:rPr>
              <a:t> Moscow School of Management</a:t>
            </a:r>
          </a:p>
          <a:p>
            <a:pPr marL="400050" lvl="1" indent="0">
              <a:buNone/>
            </a:pP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On the list of 30 professions that will disappear within the next 5-10 years, librarians are listed first!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FFFF00"/>
                </a:solidFill>
              </a:rPr>
              <a:t>Bain &amp; Company </a:t>
            </a:r>
            <a:r>
              <a:rPr lang="en-GB" sz="1400" dirty="0">
                <a:solidFill>
                  <a:srgbClr val="FFFF00"/>
                </a:solidFill>
              </a:rPr>
              <a:t>(publish a regular report on management tools and trends; 1200+ global CEOs)</a:t>
            </a:r>
          </a:p>
          <a:p>
            <a:pPr marL="400050" lvl="1" indent="0">
              <a:buNone/>
            </a:pP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KM (glorified Information Management) dropped from the 10</a:t>
            </a:r>
            <a:r>
              <a:rPr lang="en-GB" sz="1400" baseline="30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th</a:t>
            </a: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most popular tool in 2006 to out of top 25 in 2012</a:t>
            </a:r>
          </a:p>
          <a:p>
            <a:pPr marL="0" indent="0">
              <a:buNone/>
            </a:pPr>
            <a:endParaRPr lang="en-GB" sz="1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2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Why should we care?</a:t>
            </a:r>
            <a:endParaRPr lang="en-GB" sz="2000" dirty="0"/>
          </a:p>
        </p:txBody>
      </p:sp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1331640" y="1628800"/>
            <a:ext cx="7256041" cy="34563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GB" sz="2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How about the UN libraries?</a:t>
            </a:r>
          </a:p>
          <a:p>
            <a:pPr marL="0" indent="0">
              <a:buNone/>
            </a:pPr>
            <a:endParaRPr lang="en-GB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Diminishing importance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Role ambiguity 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Budget cuts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Fewer professional staff members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Space reductions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Library closures (ICAO, UNEP, IFFAD…)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09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1" y="1268760"/>
            <a:ext cx="8336161" cy="43924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</a:rPr>
              <a:t>PRESENT  STATUS			TRENDS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Paper 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collection			-  	Digital content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Collection owners			- 	Information &amp; data intermediary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Legacy library 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catalogues		- 	Fast &amp; simple </a:t>
            </a: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search/retrieval Labour intensive systems 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	-	Computer centred processing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Free </a:t>
            </a: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for all information sharing 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-	Revenue generation	</a:t>
            </a: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Physical space &amp; presence 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- 	Virtual working place &amp; workforce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Copyrighted materials		- 	Open source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Limited (diminishing) funding	- 	Rising collection/processing costs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Weakening referral role		- 	Google &amp; Wikipedia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Reference services		- 	Relevance, aggregation, </a:t>
            </a:r>
            <a:r>
              <a:rPr lang="en-GB" sz="18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curation</a:t>
            </a: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Information management		-	Knowledge management</a:t>
            </a:r>
            <a:endParaRPr lang="en-GB" sz="18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Current trends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3183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556792"/>
            <a:ext cx="8336160" cy="410445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</a:rPr>
              <a:t>Basic Services (4S-scheme)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Selection   	-  	Discovery, acquisition, DRM, relevance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Storage		- 	Offline replaced by online availability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	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	(e.g. </a:t>
            </a:r>
            <a:r>
              <a:rPr lang="en-GB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OverDrive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, </a:t>
            </a:r>
            <a:r>
              <a:rPr lang="en-GB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NetLibrary</a:t>
            </a:r>
            <a:r>
              <a:rPr lang="en-GB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, Safari)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Services		-	Landing and delivery becomes access management;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	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	reference becomes knowledge discovery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Support		-	Source evaluation and relevance;  life-long learning;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	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	e-training</a:t>
            </a:r>
            <a:endParaRPr lang="en-GB" sz="18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Current trends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6325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What can we do?</a:t>
            </a:r>
            <a:endParaRPr lang="en-GB" sz="2000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2699791" y="2978828"/>
            <a:ext cx="1511177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Role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788024" y="1473551"/>
            <a:ext cx="1583185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Collection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2699792" y="1473550"/>
            <a:ext cx="1512168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Space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4788024" y="2978826"/>
            <a:ext cx="1511177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Services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2699791" y="4509120"/>
            <a:ext cx="1511178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Staff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88024" y="4509119"/>
            <a:ext cx="1583185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Tools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44505" y="1938268"/>
            <a:ext cx="526326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L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I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B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R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A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R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y</a:t>
            </a:r>
            <a:endParaRPr lang="en-GB" b="1" dirty="0">
              <a:solidFill>
                <a:srgbClr val="FFFF00"/>
              </a:solidFill>
              <a:latin typeface="Perpetua Titling MT" pitchFamily="18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2684003" y="5553235"/>
            <a:ext cx="3671416" cy="504055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Users/Customers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536" y="1412776"/>
            <a:ext cx="2088232" cy="73866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No physical space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Web location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Virtual / Cloud space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17823" y="1187043"/>
            <a:ext cx="2232248" cy="138499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Digital content</a:t>
            </a:r>
          </a:p>
          <a:p>
            <a:r>
              <a:rPr lang="en-GB" sz="8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Subscriptions to DBs and </a:t>
            </a:r>
          </a:p>
          <a:p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 large publishers/suppliers</a:t>
            </a:r>
          </a:p>
          <a:p>
            <a:r>
              <a:rPr lang="en-GB" sz="8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Open access documents </a:t>
            </a:r>
          </a:p>
          <a:p>
            <a:r>
              <a:rPr lang="en-GB" sz="8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  <a:cs typeface="Arial"/>
              </a:rPr>
              <a:t>No ownership</a:t>
            </a:r>
            <a:endParaRPr lang="en-GB" sz="1400" b="1" dirty="0">
              <a:solidFill>
                <a:srgbClr val="333399"/>
              </a:solidFill>
              <a:latin typeface="Arial Narrow" pitchFamily="34" charset="0"/>
            </a:endParaRPr>
          </a:p>
          <a:p>
            <a:r>
              <a:rPr lang="en-GB" sz="8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Internal publications</a:t>
            </a:r>
            <a:endParaRPr lang="en-GB" sz="800" b="1" dirty="0">
              <a:solidFill>
                <a:srgbClr val="333399"/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300" y="2621256"/>
            <a:ext cx="2108468" cy="73866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Access to external &amp; internal information, data, e-publications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15343" y="2836701"/>
            <a:ext cx="2234728" cy="116955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Online access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DRM management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Knowledge mediation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Training      </a:t>
            </a:r>
            <a:r>
              <a:rPr lang="en-GB" sz="800" b="1" dirty="0">
                <a:solidFill>
                  <a:srgbClr val="333399"/>
                </a:solidFill>
                <a:latin typeface="Arial Narrow" pitchFamily="34" charset="0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  <a:cs typeface="Arial"/>
              </a:rPr>
              <a:t>CIP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Interactive &amp; integrated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536" y="3637837"/>
            <a:ext cx="2088232" cy="116955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Remote working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Temporary employees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Skilled labour &amp; training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Outsourcing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Min number of staff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5536" y="5134507"/>
            <a:ext cx="2088232" cy="95410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Sophisticated users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Full text &amp;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embed, serv.</a:t>
            </a:r>
            <a:endParaRPr lang="en-GB" sz="1400" b="1" dirty="0">
              <a:solidFill>
                <a:srgbClr val="333399"/>
              </a:solidFill>
              <a:latin typeface="Arial Narrow" pitchFamily="34" charset="0"/>
            </a:endParaRP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Multimedia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24/7 comm. &amp; support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17823" y="4222611"/>
            <a:ext cx="2232248" cy="116955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Extensive automation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Simplification </a:t>
            </a:r>
          </a:p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Fast &amp; standard apps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Mobile devices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Social media</a:t>
            </a:r>
          </a:p>
        </p:txBody>
      </p:sp>
    </p:spTree>
    <p:extLst>
      <p:ext uri="{BB962C8B-B14F-4D97-AF65-F5344CB8AC3E}">
        <p14:creationId xmlns:p14="http://schemas.microsoft.com/office/powerpoint/2010/main" val="83886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907159" cy="5274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Prague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4600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 smtClean="0"/>
              <a:t>What can we do?</a:t>
            </a:r>
            <a:endParaRPr lang="en-GB" sz="2000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2699791" y="2978828"/>
            <a:ext cx="1511177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Role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788024" y="1473551"/>
            <a:ext cx="1583185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Collection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2699792" y="1473550"/>
            <a:ext cx="1512168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Space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4788024" y="2978826"/>
            <a:ext cx="1511177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Services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2699791" y="4509120"/>
            <a:ext cx="1511178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Staff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88024" y="4509119"/>
            <a:ext cx="1583185" cy="5965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Tools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44505" y="1938268"/>
            <a:ext cx="526326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L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I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B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R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A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R</a:t>
            </a:r>
          </a:p>
          <a:p>
            <a:pPr algn="ctr"/>
            <a:r>
              <a:rPr lang="en-GB" b="1" dirty="0" smtClean="0">
                <a:solidFill>
                  <a:srgbClr val="FFFF00"/>
                </a:solidFill>
                <a:latin typeface="Perpetua Titling MT" pitchFamily="18" charset="0"/>
              </a:rPr>
              <a:t>y</a:t>
            </a:r>
            <a:endParaRPr lang="en-GB" b="1" dirty="0">
              <a:solidFill>
                <a:srgbClr val="FFFF00"/>
              </a:solidFill>
              <a:latin typeface="Perpetua Titling MT" pitchFamily="18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2684003" y="5553235"/>
            <a:ext cx="3671416" cy="504055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n-lt"/>
              </a:rPr>
              <a:t>Users/Customers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536" y="1412776"/>
            <a:ext cx="2088232" cy="73866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0000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000099"/>
                </a:solidFill>
                <a:latin typeface="Arial Narrow" pitchFamily="34" charset="0"/>
              </a:rPr>
              <a:t>No physical space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Web location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Virtual / Cloud space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17823" y="1187043"/>
            <a:ext cx="2232248" cy="138499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Digital content</a:t>
            </a:r>
          </a:p>
          <a:p>
            <a:r>
              <a:rPr lang="en-GB" sz="8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Subscriptions to DBs and </a:t>
            </a:r>
          </a:p>
          <a:p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 large publishers/suppliers</a:t>
            </a:r>
          </a:p>
          <a:p>
            <a:r>
              <a:rPr lang="en-GB" sz="8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Open access documents </a:t>
            </a:r>
          </a:p>
          <a:p>
            <a:r>
              <a:rPr lang="en-GB" sz="8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  <a:cs typeface="Arial"/>
              </a:rPr>
              <a:t>No ownership</a:t>
            </a:r>
            <a:endParaRPr lang="en-GB" sz="1400" b="1" dirty="0">
              <a:solidFill>
                <a:srgbClr val="333399"/>
              </a:solidFill>
              <a:latin typeface="Arial Narrow" pitchFamily="34" charset="0"/>
            </a:endParaRPr>
          </a:p>
          <a:p>
            <a:r>
              <a:rPr lang="en-GB" sz="8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Internal publications</a:t>
            </a:r>
            <a:endParaRPr lang="en-GB" sz="800" b="1" dirty="0">
              <a:solidFill>
                <a:srgbClr val="333399"/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300" y="2621256"/>
            <a:ext cx="2108468" cy="73866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Access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to external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&amp; internal information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,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data, e-publications</a:t>
            </a:r>
            <a:endParaRPr lang="en-GB" sz="1400" b="1" dirty="0">
              <a:solidFill>
                <a:srgbClr val="333399"/>
              </a:solidFill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15343" y="2836701"/>
            <a:ext cx="2234728" cy="116955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Online access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DRM management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Knowledge mediation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Training      </a:t>
            </a:r>
            <a:r>
              <a:rPr lang="en-GB" sz="800" b="1" dirty="0" smtClean="0">
                <a:solidFill>
                  <a:srgbClr val="333399"/>
                </a:solidFill>
                <a:latin typeface="Arial Narrow" pitchFamily="34" charset="0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  <a:cs typeface="Arial"/>
              </a:rPr>
              <a:t>CIP</a:t>
            </a:r>
          </a:p>
          <a:p>
            <a:pPr lvl="0"/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Interactive &amp; integrated</a:t>
            </a:r>
            <a:endParaRPr lang="en-GB" sz="1400" b="1" dirty="0">
              <a:solidFill>
                <a:srgbClr val="333399"/>
              </a:solidFill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3637837"/>
            <a:ext cx="2088232" cy="116955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Remote working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Temporary employees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Skilled labour &amp; training </a:t>
            </a:r>
            <a:endParaRPr lang="en-GB" sz="1400" b="1" dirty="0" smtClean="0">
              <a:solidFill>
                <a:srgbClr val="333399"/>
              </a:solidFill>
              <a:latin typeface="Arial Narrow" pitchFamily="34" charset="0"/>
            </a:endParaRPr>
          </a:p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Outsourcing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Min number of staff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5418" y="5134507"/>
            <a:ext cx="2088232" cy="95410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Sophisticated users</a:t>
            </a:r>
          </a:p>
          <a:p>
            <a:pPr lvl="0"/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Full text &amp; embed, serv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.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Multimedia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>
                <a:solidFill>
                  <a:srgbClr val="333399"/>
                </a:solidFill>
                <a:latin typeface="Arial Narrow" pitchFamily="34" charset="0"/>
              </a:rPr>
              <a:t>24/7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comm. &amp; support</a:t>
            </a:r>
            <a:endParaRPr lang="en-GB" sz="1400" b="1" dirty="0">
              <a:solidFill>
                <a:srgbClr val="333399"/>
              </a:solidFill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08451" y="4222612"/>
            <a:ext cx="2232248" cy="116955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Extensive automation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Simplification</a:t>
            </a:r>
          </a:p>
          <a:p>
            <a:r>
              <a:rPr lang="en-GB" sz="900" b="1" dirty="0" smtClean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Fast &amp; standard apps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Mobile devices</a:t>
            </a:r>
          </a:p>
          <a:p>
            <a:r>
              <a:rPr lang="en-GB" sz="900" b="1" dirty="0">
                <a:solidFill>
                  <a:srgbClr val="333399"/>
                </a:solidFill>
                <a:latin typeface="Arial"/>
                <a:cs typeface="Arial"/>
              </a:rPr>
              <a:t>● </a:t>
            </a:r>
            <a:r>
              <a:rPr lang="en-GB" sz="1400" b="1" dirty="0" smtClean="0">
                <a:solidFill>
                  <a:srgbClr val="333399"/>
                </a:solidFill>
                <a:latin typeface="Arial Narrow" pitchFamily="34" charset="0"/>
              </a:rPr>
              <a:t>Social media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6660233" y="1246292"/>
            <a:ext cx="1296144" cy="2272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67544" y="1473551"/>
            <a:ext cx="1484033" cy="2272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66" y="3666893"/>
            <a:ext cx="15001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92163"/>
            <a:ext cx="1800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588" y="3095931"/>
            <a:ext cx="200286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2868349"/>
            <a:ext cx="396044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216" y="4524077"/>
            <a:ext cx="1354796" cy="18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6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 rot="20797613">
            <a:off x="1831854" y="1884059"/>
            <a:ext cx="5323954" cy="26642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</a:rPr>
              <a:t>REACTIVE    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►  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   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mute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endParaRPr lang="en-GB" sz="1800" b="1" dirty="0">
              <a:ln>
                <a:solidFill>
                  <a:schemeClr val="bg1"/>
                </a:solidFill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63500" dir="18900000" algn="b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	PROACTIVE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</a:rPr>
              <a:t>   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►</a:t>
            </a:r>
          </a:p>
          <a:p>
            <a:pPr marL="0" indent="0">
              <a:buNone/>
            </a:pP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	     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speak </a:t>
            </a:r>
          </a:p>
          <a:p>
            <a:pPr marL="0" indent="0">
              <a:buNone/>
            </a:pP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		INTERACTIVE   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►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		    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discuss</a:t>
            </a:r>
            <a:endParaRPr lang="en-GB" sz="1800" b="1" dirty="0">
              <a:ln>
                <a:solidFill>
                  <a:schemeClr val="bg1"/>
                </a:solidFill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63500" dir="18900000" algn="b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			     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INTEGRATED    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cs typeface="Arial"/>
              </a:rPr>
              <a:t>►</a:t>
            </a:r>
            <a:endParaRPr lang="en-GB" sz="1800" b="1" dirty="0" smtClean="0">
              <a:ln>
                <a:solidFill>
                  <a:schemeClr val="bg1"/>
                </a:solidFill>
              </a:ln>
              <a:effectLst>
                <a:outerShdw blurRad="50800" dist="63500" dir="18900000" algn="bl" rotWithShape="0">
                  <a:prstClr val="black">
                    <a:alpha val="40000"/>
                  </a:prstClr>
                </a:outerShdw>
              </a:effectLst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b="1" dirty="0">
                <a:ln>
                  <a:solidFill>
                    <a:schemeClr val="bg1"/>
                  </a:solidFill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	</a:t>
            </a:r>
            <a:r>
              <a:rPr lang="en-GB" sz="1800" b="1" dirty="0" smtClean="0">
                <a:ln>
                  <a:solidFill>
                    <a:schemeClr val="bg1"/>
                  </a:solidFill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		          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create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endParaRPr lang="en-GB" sz="1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000" dirty="0"/>
              <a:t>What can we do?</a:t>
            </a:r>
          </a:p>
        </p:txBody>
      </p:sp>
    </p:spTree>
    <p:extLst>
      <p:ext uri="{BB962C8B-B14F-4D97-AF65-F5344CB8AC3E}">
        <p14:creationId xmlns:p14="http://schemas.microsoft.com/office/powerpoint/2010/main" val="114504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916113" y="4221088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srgbClr val="FFFFCC"/>
                </a:solidFill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8" name="Horizontal Scroll 7"/>
          <p:cNvSpPr/>
          <p:nvPr/>
        </p:nvSpPr>
        <p:spPr bwMode="auto">
          <a:xfrm>
            <a:off x="755576" y="1340768"/>
            <a:ext cx="7488832" cy="2808312"/>
          </a:xfrm>
          <a:prstGeom prst="horizontalScroll">
            <a:avLst/>
          </a:prstGeom>
          <a:solidFill>
            <a:schemeClr val="accent5">
              <a:lumMod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low Solid Italic" pitchFamily="8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Knowing is not enough. We must</a:t>
            </a:r>
            <a:r>
              <a:rPr kumimoji="0" lang="en-GB" sz="3200" b="0" i="0" u="none" strike="noStrike" cap="none" normalizeH="0" dirty="0" smtClean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 apply.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200" baseline="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Willing</a:t>
            </a:r>
            <a:r>
              <a:rPr lang="en-GB" sz="32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 is not enough. We must do.</a:t>
            </a:r>
            <a:endParaRPr lang="en-GB" sz="1600" dirty="0" smtClean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low Solid Italic" pitchFamily="8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low Solid Italic" pitchFamily="8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latin typeface="Harlow Solid Italic" pitchFamily="82" charset="0"/>
              </a:rPr>
              <a:t>Johann Wolfgang von Goethe</a:t>
            </a:r>
            <a:endParaRPr kumimoji="0" lang="en-GB" sz="2000" i="0" u="none" strike="noStrike" cap="none" normalizeH="0" baseline="0" dirty="0" smtClean="0">
              <a:ln>
                <a:noFill/>
              </a:ln>
              <a:latin typeface="Harlow Solid Ital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5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175" y="836712"/>
            <a:ext cx="5871945" cy="5274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Washington, D.C.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3775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175" y="1518392"/>
            <a:ext cx="5871945" cy="39107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Moscow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296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97" y="836712"/>
            <a:ext cx="7032100" cy="5274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Oxford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3775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653" y="836712"/>
            <a:ext cx="4104988" cy="5274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Vienna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3775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8030"/>
            <a:ext cx="7907159" cy="52714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New York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3775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15" y="836712"/>
            <a:ext cx="5171065" cy="5274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St. Petersburg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296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12776"/>
            <a:ext cx="6264698" cy="41764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GB" sz="2000" dirty="0" smtClean="0"/>
              <a:t>Belgrade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3327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37910</TotalTime>
  <Words>842</Words>
  <Application>Microsoft Office PowerPoint</Application>
  <PresentationFormat>On-screen Show (4:3)</PresentationFormat>
  <Paragraphs>225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IAEA Dark Blue</vt:lpstr>
      <vt:lpstr>PowerPoint Presentation</vt:lpstr>
      <vt:lpstr>Prague</vt:lpstr>
      <vt:lpstr>Washington, D.C.</vt:lpstr>
      <vt:lpstr>Moscow</vt:lpstr>
      <vt:lpstr>Oxford</vt:lpstr>
      <vt:lpstr>Vienna</vt:lpstr>
      <vt:lpstr>New York</vt:lpstr>
      <vt:lpstr>St. Petersburg</vt:lpstr>
      <vt:lpstr>Belgrade</vt:lpstr>
      <vt:lpstr>Dublin</vt:lpstr>
      <vt:lpstr>The future of libraries</vt:lpstr>
      <vt:lpstr>The future of libraries</vt:lpstr>
      <vt:lpstr>Why should we care?</vt:lpstr>
      <vt:lpstr>Why should we care?</vt:lpstr>
      <vt:lpstr>Why should we care?</vt:lpstr>
      <vt:lpstr>Why should we care?</vt:lpstr>
      <vt:lpstr>Current trends</vt:lpstr>
      <vt:lpstr>Current trends</vt:lpstr>
      <vt:lpstr>What can we do?</vt:lpstr>
      <vt:lpstr>What can we do?</vt:lpstr>
      <vt:lpstr>What can we do?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 DB on Interent Open Access Pilot</dc:title>
  <dc:creator>D.Savic@iaea.org</dc:creator>
  <cp:lastModifiedBy>SAVIC, Dobrica</cp:lastModifiedBy>
  <cp:revision>1089</cp:revision>
  <cp:lastPrinted>2009-09-29T11:08:53Z</cp:lastPrinted>
  <dcterms:created xsi:type="dcterms:W3CDTF">2005-03-22T14:15:43Z</dcterms:created>
  <dcterms:modified xsi:type="dcterms:W3CDTF">2013-09-13T14:24:39Z</dcterms:modified>
</cp:coreProperties>
</file>