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5"/>
  </p:notesMasterIdLst>
  <p:handoutMasterIdLst>
    <p:handoutMasterId r:id="rId16"/>
  </p:handoutMasterIdLst>
  <p:sldIdLst>
    <p:sldId id="272" r:id="rId2"/>
    <p:sldId id="343" r:id="rId3"/>
    <p:sldId id="345" r:id="rId4"/>
    <p:sldId id="347" r:id="rId5"/>
    <p:sldId id="346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44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CC"/>
    <a:srgbClr val="FFFF00"/>
    <a:srgbClr val="008000"/>
    <a:srgbClr val="000099"/>
    <a:srgbClr val="CC3300"/>
    <a:srgbClr val="0099FF"/>
    <a:srgbClr val="FF0000"/>
    <a:srgbClr val="003300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2" autoAdjust="0"/>
    <p:restoredTop sz="92585" autoAdjust="0"/>
  </p:normalViewPr>
  <p:slideViewPr>
    <p:cSldViewPr>
      <p:cViewPr>
        <p:scale>
          <a:sx n="107" d="100"/>
          <a:sy n="107" d="100"/>
        </p:scale>
        <p:origin x="-930" y="-600"/>
      </p:cViewPr>
      <p:guideLst>
        <p:guide orient="horz" pos="2160"/>
        <p:guide orient="horz" pos="1632"/>
        <p:guide orient="horz" pos="1152"/>
        <p:guide orient="horz" pos="576"/>
        <p:guide pos="2832"/>
        <p:guide pos="672"/>
        <p:guide pos="864"/>
        <p:guide pos="1056"/>
        <p:guide pos="12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64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vicd\AppData\Local\Microsoft\Windows\Temporary%20Internet%20Files\Content.Outlook\H9HUYXXR\Book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vicd\AppData\Local\Microsoft\Windows\Temporary%20Internet%20Files\Content.Outlook\H9HUYXXR\Bibliographic%20records%20by%20typ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[Book4.xlsx]Categories!PivotTable1</c:name>
    <c:fmtId val="-1"/>
  </c:pivotSource>
  <c:chart>
    <c:autoTitleDeleted val="1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c:spPr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  <c:pivotFmt>
        <c:idx val="5"/>
        <c:marker>
          <c:symbol val="none"/>
        </c:marker>
      </c:pivotFmt>
    </c:pivotFmts>
    <c:view3D>
      <c:rotX val="5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Categories!$B$1</c:f>
              <c:strCache>
                <c:ptCount val="1"/>
                <c:pt idx="0">
                  <c:v>Total</c:v>
                </c:pt>
              </c:strCache>
            </c:strRef>
          </c:tx>
          <c:explosion val="25"/>
          <c:cat>
            <c:multiLvlStrRef>
              <c:f>Categories!$A$2:$A$22</c:f>
              <c:multiLvlStrCache>
                <c:ptCount val="10"/>
                <c:lvl>
                  <c:pt idx="0">
                    <c:v>SPECIFIC NUCLEAR REACTORS AND ASSOCIATED PLANTS</c:v>
                  </c:pt>
                  <c:pt idx="1">
                    <c:v>MATERIALS SCIENCE</c:v>
                  </c:pt>
                  <c:pt idx="2">
                    <c:v>INORGANIC, ORGANIC, PHYSICAL AND ANALYTICAL CHEMISTRY</c:v>
                  </c:pt>
                  <c:pt idx="3">
                    <c:v>INSTRUMENTATION RELATED TO NUCLEAR SCIENCE AND TECHNOLOGY</c:v>
                  </c:pt>
                  <c:pt idx="4">
                    <c:v>RADIOLOGY AND NUCLEAR MEDICINE</c:v>
                  </c:pt>
                  <c:pt idx="5">
                    <c:v>PLASMA PHYSICS AND FUSION TECHNOLOGY</c:v>
                  </c:pt>
                  <c:pt idx="6">
                    <c:v>CLASSICAL AND QUANTUM MECHANICS, GENERAL PHYSICS</c:v>
                  </c:pt>
                  <c:pt idx="7">
                    <c:v>PHYSICS OF ELEMENTARY PARTICLES AND FIELDS</c:v>
                  </c:pt>
                  <c:pt idx="8">
                    <c:v>NUCLEAR PHYSICS AND RADIATION PHYSICS</c:v>
                  </c:pt>
                  <c:pt idx="9">
                    <c:v>CONDENSED MATTER PHYSICS, SUPERCONDUCTIVITY AND SUPERFLUIDITY</c:v>
                  </c:pt>
                </c:lvl>
                <c:lvl>
                  <c:pt idx="0">
                    <c:v>S21</c:v>
                  </c:pt>
                  <c:pt idx="1">
                    <c:v>S36</c:v>
                  </c:pt>
                  <c:pt idx="2">
                    <c:v>S37</c:v>
                  </c:pt>
                  <c:pt idx="3">
                    <c:v>S46</c:v>
                  </c:pt>
                  <c:pt idx="4">
                    <c:v>S62</c:v>
                  </c:pt>
                  <c:pt idx="5">
                    <c:v>S70</c:v>
                  </c:pt>
                  <c:pt idx="6">
                    <c:v>S71</c:v>
                  </c:pt>
                  <c:pt idx="7">
                    <c:v>S72</c:v>
                  </c:pt>
                  <c:pt idx="8">
                    <c:v>S73</c:v>
                  </c:pt>
                  <c:pt idx="9">
                    <c:v>S75</c:v>
                  </c:pt>
                </c:lvl>
              </c:multiLvlStrCache>
            </c:multiLvlStrRef>
          </c:cat>
          <c:val>
            <c:numRef>
              <c:f>Categories!$B$2:$B$22</c:f>
              <c:numCache>
                <c:formatCode>General</c:formatCode>
                <c:ptCount val="10"/>
                <c:pt idx="0">
                  <c:v>58467</c:v>
                </c:pt>
                <c:pt idx="1">
                  <c:v>172832</c:v>
                </c:pt>
                <c:pt idx="2">
                  <c:v>61771</c:v>
                </c:pt>
                <c:pt idx="3">
                  <c:v>55408</c:v>
                </c:pt>
                <c:pt idx="4">
                  <c:v>119252</c:v>
                </c:pt>
                <c:pt idx="5">
                  <c:v>69350</c:v>
                </c:pt>
                <c:pt idx="6">
                  <c:v>83563</c:v>
                </c:pt>
                <c:pt idx="7">
                  <c:v>127548</c:v>
                </c:pt>
                <c:pt idx="8">
                  <c:v>66410</c:v>
                </c:pt>
                <c:pt idx="9">
                  <c:v>114771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pivotSource>
    <c:name>[Bibliographic records by type.xlsx]Bibl. Records by Type!PivotTable1</c:name>
    <c:fmtId val="-1"/>
  </c:pivotSource>
  <c:chart>
    <c:title>
      <c:tx>
        <c:rich>
          <a:bodyPr/>
          <a:lstStyle/>
          <a:p>
            <a:pPr>
              <a:defRPr/>
            </a:pPr>
            <a:r>
              <a:rPr lang="en-US" dirty="0"/>
              <a:t>Bibliographic </a:t>
            </a:r>
            <a:r>
              <a:rPr lang="en-US" dirty="0" smtClean="0"/>
              <a:t>records </a:t>
            </a:r>
            <a:r>
              <a:rPr lang="en-US" dirty="0"/>
              <a:t>by </a:t>
            </a:r>
            <a:r>
              <a:rPr lang="en-US" dirty="0" smtClean="0"/>
              <a:t>literature type</a:t>
            </a:r>
            <a:endParaRPr lang="en-US" dirty="0"/>
          </a:p>
        </c:rich>
      </c:tx>
      <c:layout/>
      <c:overlay val="0"/>
    </c:title>
    <c:autoTitleDeleted val="0"/>
    <c:pivotFmts>
      <c:pivotFmt>
        <c:idx val="0"/>
        <c:marker>
          <c:symbol val="none"/>
        </c:marker>
        <c:dLbl>
          <c:idx val="0"/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"/>
        <c:dLbl>
          <c:idx val="0"/>
          <c:layout>
            <c:manualLayout>
              <c:x val="8.5803208741021764E-2"/>
              <c:y val="-6.5357742439265995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2"/>
        <c:dLbl>
          <c:idx val="0"/>
          <c:layout>
            <c:manualLayout>
              <c:x val="-0.10368422822230264"/>
              <c:y val="-1.0829856768984668E-2"/>
            </c:manualLayout>
          </c:layout>
          <c:showLegendKey val="0"/>
          <c:showVal val="1"/>
          <c:showCatName val="1"/>
          <c:showSerName val="0"/>
          <c:showPercent val="0"/>
          <c:showBubbleSize val="0"/>
        </c:dLbl>
      </c:pivotFmt>
      <c:pivotFmt>
        <c:idx val="3"/>
        <c:dLbl>
          <c:idx val="0"/>
          <c:layout>
            <c:manualLayout>
              <c:x val="7.2285836617347041E-2"/>
              <c:y val="-5.9058646013541395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4"/>
        <c:dLbl>
          <c:idx val="0"/>
          <c:layout>
            <c:manualLayout>
              <c:x val="7.496939101373587E-2"/>
              <c:y val="4.4211192015744541E-2"/>
            </c:manualLayout>
          </c:layout>
          <c:showLegendKey val="0"/>
          <c:showVal val="1"/>
          <c:showCatName val="1"/>
          <c:showSerName val="0"/>
          <c:showPercent val="0"/>
          <c:showBubbleSize val="0"/>
        </c:dLbl>
      </c:pivotFmt>
      <c:pivotFmt>
        <c:idx val="5"/>
        <c:dLbl>
          <c:idx val="0"/>
          <c:layout>
            <c:manualLayout>
              <c:x val="5.932820899987255E-3"/>
              <c:y val="-5.9667619722435672E-2"/>
            </c:manualLayout>
          </c:layout>
          <c:showLegendKey val="0"/>
          <c:showVal val="1"/>
          <c:showCatName val="1"/>
          <c:showSerName val="0"/>
          <c:showPercent val="0"/>
          <c:showBubbleSize val="0"/>
        </c:dLbl>
      </c:pivotFmt>
      <c:pivotFmt>
        <c:idx val="6"/>
        <c:dLbl>
          <c:idx val="0"/>
          <c:layout>
            <c:manualLayout>
              <c:x val="-4.7214917809240468E-2"/>
              <c:y val="-6.4358695655788046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7"/>
        <c:dLbl>
          <c:idx val="0"/>
          <c:layout>
            <c:manualLayout>
              <c:x val="-6.2672572155543754E-2"/>
              <c:y val="4.9131859183599502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8"/>
        <c:dLbl>
          <c:idx val="0"/>
          <c:layout>
            <c:manualLayout>
              <c:x val="-2.2557177667413272E-2"/>
              <c:y val="-1.2484376657304576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9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0"/>
        <c:dLbl>
          <c:idx val="0"/>
          <c:layout>
            <c:manualLayout>
              <c:x val="7.2285836617347041E-2"/>
              <c:y val="-5.9058646013541395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1"/>
        <c:dLbl>
          <c:idx val="0"/>
          <c:layout>
            <c:manualLayout>
              <c:x val="8.5803208741021764E-2"/>
              <c:y val="-6.5357742439265995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2"/>
        <c:dLbl>
          <c:idx val="0"/>
          <c:layout>
            <c:manualLayout>
              <c:x val="-2.2557177667413272E-2"/>
              <c:y val="-1.2484376657304576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3"/>
        <c:dLbl>
          <c:idx val="0"/>
          <c:layout>
            <c:manualLayout>
              <c:x val="-4.7214917809240468E-2"/>
              <c:y val="-6.4358695655788046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4"/>
        <c:dLbl>
          <c:idx val="0"/>
          <c:layout>
            <c:manualLayout>
              <c:x val="-6.2672572155543754E-2"/>
              <c:y val="4.9131859183599502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5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6"/>
        <c:dLbl>
          <c:idx val="0"/>
          <c:layout>
            <c:manualLayout>
              <c:x val="7.2285836617347041E-2"/>
              <c:y val="-5.9058646013541395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7"/>
        <c:dLbl>
          <c:idx val="0"/>
          <c:layout>
            <c:manualLayout>
              <c:x val="8.5803208741021764E-2"/>
              <c:y val="-6.5357742439265995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8"/>
        <c:dLbl>
          <c:idx val="0"/>
          <c:layout>
            <c:manualLayout>
              <c:x val="-2.2557177667413272E-2"/>
              <c:y val="-1.2484376657304576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9"/>
        <c:dLbl>
          <c:idx val="0"/>
          <c:layout>
            <c:manualLayout>
              <c:x val="-4.7214917809240468E-2"/>
              <c:y val="-6.4358695655788046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20"/>
        <c:dLbl>
          <c:idx val="0"/>
          <c:layout>
            <c:manualLayout>
              <c:x val="-6.2672572155543754E-2"/>
              <c:y val="4.9131859183599502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</c:pivotFmts>
    <c:plotArea>
      <c:layout/>
      <c:pieChart>
        <c:varyColors val="1"/>
        <c:ser>
          <c:idx val="0"/>
          <c:order val="0"/>
          <c:tx>
            <c:strRef>
              <c:f>'Bibl. Records by Type'!$B$1</c:f>
              <c:strCache>
                <c:ptCount val="1"/>
                <c:pt idx="0">
                  <c:v>Total</c:v>
                </c:pt>
              </c:strCache>
            </c:strRef>
          </c:tx>
          <c:dLbls>
            <c:dLbl>
              <c:idx val="0"/>
              <c:layout>
                <c:manualLayout>
                  <c:x val="7.2285836617347041E-2"/>
                  <c:y val="-5.905864601354139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8.5803208741021764E-2"/>
                  <c:y val="-6.535774243926599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2.2557177667413272E-2"/>
                  <c:y val="-1.248437665730457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4.7214917809240468E-2"/>
                  <c:y val="-6.435869565578804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6.2672572155543754E-2"/>
                  <c:y val="4.913185918359950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'Bibl. Records by Type'!$A$2:$A$8</c:f>
              <c:strCache>
                <c:ptCount val="6"/>
                <c:pt idx="0">
                  <c:v>Book</c:v>
                </c:pt>
                <c:pt idx="1">
                  <c:v>Journal article</c:v>
                </c:pt>
                <c:pt idx="2">
                  <c:v>Miscellaneous</c:v>
                </c:pt>
                <c:pt idx="3">
                  <c:v>Patent</c:v>
                </c:pt>
                <c:pt idx="4">
                  <c:v>Report</c:v>
                </c:pt>
                <c:pt idx="5">
                  <c:v>(blank)</c:v>
                </c:pt>
              </c:strCache>
            </c:strRef>
          </c:cat>
          <c:val>
            <c:numRef>
              <c:f>'Bibl. Records by Type'!$B$2:$B$8</c:f>
              <c:numCache>
                <c:formatCode>General</c:formatCode>
                <c:ptCount val="6"/>
                <c:pt idx="0">
                  <c:v>363592</c:v>
                </c:pt>
                <c:pt idx="1">
                  <c:v>2127849</c:v>
                </c:pt>
                <c:pt idx="2">
                  <c:v>379878</c:v>
                </c:pt>
                <c:pt idx="3">
                  <c:v>46393</c:v>
                </c:pt>
                <c:pt idx="4">
                  <c:v>605800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</c14:pivotOptions>
    </c:ext>
  </c:extLst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96E4A1-CF68-4E83-BB33-9A4B87E1CE9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AE3A12E-7FD1-4188-8B5B-21F1993079B9}">
      <dgm:prSet/>
      <dgm:spPr/>
      <dgm:t>
        <a:bodyPr/>
        <a:lstStyle/>
        <a:p>
          <a:pPr rtl="0"/>
          <a:r>
            <a:rPr lang="en-GB" b="1" dirty="0" smtClean="0">
              <a:solidFill>
                <a:schemeClr val="bg1"/>
              </a:solidFill>
            </a:rPr>
            <a:t>Since April 2009                                  </a:t>
          </a:r>
          <a:r>
            <a:rPr lang="en-GB" dirty="0" smtClean="0">
              <a:solidFill>
                <a:schemeClr val="tx2">
                  <a:lumMod val="50000"/>
                </a:schemeClr>
              </a:solidFill>
            </a:rPr>
            <a:t>Free, open and unrestricted access to INIS Collection</a:t>
          </a:r>
          <a:endParaRPr lang="en-GB" dirty="0">
            <a:solidFill>
              <a:schemeClr val="tx2">
                <a:lumMod val="50000"/>
              </a:schemeClr>
            </a:solidFill>
          </a:endParaRPr>
        </a:p>
      </dgm:t>
    </dgm:pt>
    <dgm:pt modelId="{A46C73EB-25B1-4C51-8245-D2B42A447296}" type="parTrans" cxnId="{633DD05B-2D59-4786-B223-F3872CCC2C7E}">
      <dgm:prSet/>
      <dgm:spPr/>
      <dgm:t>
        <a:bodyPr/>
        <a:lstStyle/>
        <a:p>
          <a:endParaRPr lang="en-GB"/>
        </a:p>
      </dgm:t>
    </dgm:pt>
    <dgm:pt modelId="{7F7A57FE-232F-4B36-9FE4-441A3D40B2FF}" type="sibTrans" cxnId="{633DD05B-2D59-4786-B223-F3872CCC2C7E}">
      <dgm:prSet/>
      <dgm:spPr/>
      <dgm:t>
        <a:bodyPr/>
        <a:lstStyle/>
        <a:p>
          <a:endParaRPr lang="en-GB"/>
        </a:p>
      </dgm:t>
    </dgm:pt>
    <dgm:pt modelId="{67C92C1C-226E-4B21-BC6C-CC8D9A7334C6}" type="pres">
      <dgm:prSet presAssocID="{0F96E4A1-CF68-4E83-BB33-9A4B87E1CE9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94A0CD2-4206-49AB-B7D0-260726DC4E0A}" type="pres">
      <dgm:prSet presAssocID="{FAE3A12E-7FD1-4188-8B5B-21F1993079B9}" presName="composite" presStyleCnt="0"/>
      <dgm:spPr/>
    </dgm:pt>
    <dgm:pt modelId="{0FAC8871-4B6F-46F1-8893-AA4CEEA861DE}" type="pres">
      <dgm:prSet presAssocID="{FAE3A12E-7FD1-4188-8B5B-21F1993079B9}" presName="imgShp" presStyleLbl="fgImgPlace1" presStyleIdx="0" presStyleCnt="1" custScaleX="69524" custScaleY="4545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AAC85B2-78D5-4F92-8625-067B96A6AD3A}" type="pres">
      <dgm:prSet presAssocID="{FAE3A12E-7FD1-4188-8B5B-21F1993079B9}" presName="txShp" presStyleLbl="node1" presStyleIdx="0" presStyleCnt="1" custScaleX="89833" custLinFactNeighborX="-444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33DD05B-2D59-4786-B223-F3872CCC2C7E}" srcId="{0F96E4A1-CF68-4E83-BB33-9A4B87E1CE94}" destId="{FAE3A12E-7FD1-4188-8B5B-21F1993079B9}" srcOrd="0" destOrd="0" parTransId="{A46C73EB-25B1-4C51-8245-D2B42A447296}" sibTransId="{7F7A57FE-232F-4B36-9FE4-441A3D40B2FF}"/>
    <dgm:cxn modelId="{ECFE81F1-0AAA-4D4A-B368-9D273ED5FB7F}" type="presOf" srcId="{0F96E4A1-CF68-4E83-BB33-9A4B87E1CE94}" destId="{67C92C1C-226E-4B21-BC6C-CC8D9A7334C6}" srcOrd="0" destOrd="0" presId="urn:microsoft.com/office/officeart/2005/8/layout/vList3"/>
    <dgm:cxn modelId="{046B4F6D-635A-41AE-98C0-E952C5158D53}" type="presOf" srcId="{FAE3A12E-7FD1-4188-8B5B-21F1993079B9}" destId="{8AAC85B2-78D5-4F92-8625-067B96A6AD3A}" srcOrd="0" destOrd="0" presId="urn:microsoft.com/office/officeart/2005/8/layout/vList3"/>
    <dgm:cxn modelId="{78AB3355-69BB-4DA5-A4AA-61E3A843DA06}" type="presParOf" srcId="{67C92C1C-226E-4B21-BC6C-CC8D9A7334C6}" destId="{F94A0CD2-4206-49AB-B7D0-260726DC4E0A}" srcOrd="0" destOrd="0" presId="urn:microsoft.com/office/officeart/2005/8/layout/vList3"/>
    <dgm:cxn modelId="{F08FBC7B-BD6F-48BB-A8CB-B1A86F4F744B}" type="presParOf" srcId="{F94A0CD2-4206-49AB-B7D0-260726DC4E0A}" destId="{0FAC8871-4B6F-46F1-8893-AA4CEEA861DE}" srcOrd="0" destOrd="0" presId="urn:microsoft.com/office/officeart/2005/8/layout/vList3"/>
    <dgm:cxn modelId="{A51C982A-16BA-4811-8B30-CC0C9B933B4A}" type="presParOf" srcId="{F94A0CD2-4206-49AB-B7D0-260726DC4E0A}" destId="{8AAC85B2-78D5-4F92-8625-067B96A6AD3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AC85B2-78D5-4F92-8625-067B96A6AD3A}">
      <dsp:nvSpPr>
        <dsp:cNvPr id="0" name=""/>
        <dsp:cNvSpPr/>
      </dsp:nvSpPr>
      <dsp:spPr>
        <a:xfrm rot="10800000">
          <a:off x="1271794" y="0"/>
          <a:ext cx="3591904" cy="79208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89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bg1"/>
              </a:solidFill>
            </a:rPr>
            <a:t>Since April 2009                                  </a:t>
          </a:r>
          <a:r>
            <a:rPr lang="en-GB" sz="1600" kern="1200" dirty="0" smtClean="0">
              <a:solidFill>
                <a:schemeClr val="tx2">
                  <a:lumMod val="50000"/>
                </a:schemeClr>
              </a:solidFill>
            </a:rPr>
            <a:t>Free, open and unrestricted access to INIS Collection</a:t>
          </a:r>
          <a:endParaRPr lang="en-GB" sz="1600" kern="1200" dirty="0">
            <a:solidFill>
              <a:schemeClr val="tx2">
                <a:lumMod val="50000"/>
              </a:schemeClr>
            </a:solidFill>
          </a:endParaRPr>
        </a:p>
      </dsp:txBody>
      <dsp:txXfrm rot="10800000">
        <a:off x="1469816" y="0"/>
        <a:ext cx="3393882" cy="792087"/>
      </dsp:txXfrm>
    </dsp:sp>
    <dsp:sp modelId="{0FAC8871-4B6F-46F1-8893-AA4CEEA861DE}">
      <dsp:nvSpPr>
        <dsp:cNvPr id="0" name=""/>
        <dsp:cNvSpPr/>
      </dsp:nvSpPr>
      <dsp:spPr>
        <a:xfrm>
          <a:off x="971079" y="216026"/>
          <a:ext cx="550691" cy="36003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1CF0CD-2AC9-409D-8A36-FA570E92E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21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4964A1B-8BF9-488A-877C-EE495DDCCF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8709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 descr="IAEAPresBkng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2484438" y="6237312"/>
            <a:ext cx="5975350" cy="42542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460432" y="6269037"/>
            <a:ext cx="420687" cy="29368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416248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377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3606C-3BB9-485A-B0B6-88D4B0A63C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81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A81BD-9282-46CD-B071-9DFD4B3577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048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BD426-F551-4142-BE72-321855A6BB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714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BA9FC-ED87-466A-B773-4E2C742A2B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241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AEAlogo_Blac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sz="22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330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2484438" y="6237312"/>
            <a:ext cx="5975350" cy="425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dirty="0" smtClean="0"/>
              <a:t>United Nations Library and Information Network for Knowledge Sharing (UN-LINKS)</a:t>
            </a:r>
            <a:br>
              <a:rPr lang="en-GB" dirty="0" smtClean="0"/>
            </a:br>
            <a:r>
              <a:rPr lang="en-GB" dirty="0" smtClean="0"/>
              <a:t>18 - 20 September 2013, Geneva</a:t>
            </a:r>
            <a:endParaRPr lang="en-GB" dirty="0"/>
          </a:p>
        </p:txBody>
      </p:sp>
      <p:sp>
        <p:nvSpPr>
          <p:cNvPr id="18330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60432" y="6269037"/>
            <a:ext cx="4206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637D60F1-9852-4021-8859-A38DEC86C08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4" r:id="rId1"/>
    <p:sldLayoutId id="2147483852" r:id="rId2"/>
    <p:sldLayoutId id="2147483855" r:id="rId3"/>
    <p:sldLayoutId id="2147483856" r:id="rId4"/>
    <p:sldLayoutId id="2147483857" r:id="rId5"/>
    <p:sldLayoutId id="2147483853" r:id="rId6"/>
  </p:sldLayoutIdLst>
  <p:hf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18"/>
          <p:cNvSpPr>
            <a:spLocks noChangeArrowheads="1"/>
          </p:cNvSpPr>
          <p:nvPr/>
        </p:nvSpPr>
        <p:spPr bwMode="auto">
          <a:xfrm>
            <a:off x="2555776" y="3717032"/>
            <a:ext cx="3748087" cy="103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001" tIns="40000" rIns="80001" bIns="4000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  <a:bevelB w="38100" h="38100" prst="relaxedInset"/>
            </a:sp3d>
          </a:bodyPr>
          <a:lstStyle/>
          <a:p>
            <a:pPr algn="ctr" defTabSz="666750" eaLnBrk="0" hangingPunct="0">
              <a:spcBef>
                <a:spcPct val="50000"/>
              </a:spcBef>
              <a:defRPr/>
            </a:pPr>
            <a:r>
              <a:rPr lang="en-US" sz="20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Dobrica</a:t>
            </a:r>
            <a:r>
              <a:rPr lang="en-US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Savić</a:t>
            </a:r>
            <a:endParaRPr lang="en-US" sz="20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>
                  <a:lumMod val="9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 algn="ctr" defTabSz="666750" eaLnBrk="0" hangingPunct="0">
              <a:spcBef>
                <a:spcPct val="50000"/>
              </a:spcBef>
              <a:defRPr/>
            </a:pPr>
            <a:r>
              <a:rPr lang="en-US" sz="14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 Rounded MT Bold" pitchFamily="34" charset="0"/>
                <a:cs typeface="Times New Roman" pitchFamily="18" charset="0"/>
              </a:rPr>
              <a:t>Nuclear Information Section</a:t>
            </a:r>
          </a:p>
          <a:p>
            <a:pPr algn="ctr" defTabSz="666750" eaLnBrk="0" hangingPunct="0">
              <a:spcBef>
                <a:spcPct val="50000"/>
              </a:spcBef>
              <a:defRPr/>
            </a:pPr>
            <a:r>
              <a:rPr lang="en-US" sz="14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 Rounded MT Bold" pitchFamily="34" charset="0"/>
                <a:cs typeface="Times New Roman" pitchFamily="18" charset="0"/>
              </a:rPr>
              <a:t>IAEA, Vienna</a:t>
            </a:r>
            <a:endParaRPr lang="en-US" sz="1400" b="1" dirty="0">
              <a:solidFill>
                <a:schemeClr val="bg2">
                  <a:lumMod val="20000"/>
                  <a:lumOff val="80000"/>
                </a:schemeClr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8127" y="2291910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tx1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Introducing a Google-type Search to a Digital Library</a:t>
            </a:r>
            <a:endParaRPr lang="en-GB" sz="2800" dirty="0">
              <a:solidFill>
                <a:schemeClr val="tx1">
                  <a:lumMod val="90000"/>
                </a:schemeClr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60351"/>
            <a:ext cx="9144000" cy="936402"/>
          </a:xfrm>
        </p:spPr>
        <p:txBody>
          <a:bodyPr/>
          <a:lstStyle/>
          <a:p>
            <a:pPr eaLnBrk="1" hangingPunct="1"/>
            <a:r>
              <a:rPr lang="en-GB" sz="1600" dirty="0" smtClean="0">
                <a:solidFill>
                  <a:schemeClr val="tx1"/>
                </a:solidFill>
                <a:latin typeface="Arial Rounded MT Bold" pitchFamily="34" charset="0"/>
              </a:rPr>
              <a:t>United Nations Library and Information Network for Knowledge Sharing (UN-LINKS)</a:t>
            </a:r>
            <a:r>
              <a:rPr lang="en-GB" sz="2400" dirty="0" smtClean="0">
                <a:solidFill>
                  <a:schemeClr val="tx1"/>
                </a:solidFill>
              </a:rPr>
              <a:t/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1400" dirty="0" smtClean="0">
                <a:solidFill>
                  <a:schemeClr val="tx1"/>
                </a:solidFill>
              </a:rPr>
              <a:t>18 - 20 September 2013, Geneva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</a:rPr>
              <a:t>ICS Main </a:t>
            </a:r>
            <a:r>
              <a:rPr lang="en-GB" sz="2400" kern="1200" dirty="0">
                <a:solidFill>
                  <a:srgbClr val="FFFFFF"/>
                </a:solidFill>
                <a:latin typeface="Times New Roman" pitchFamily="18" charset="0"/>
              </a:rPr>
              <a:t>Features </a:t>
            </a:r>
            <a:r>
              <a:rPr lang="en-GB" sz="2400" b="0" kern="1200" dirty="0">
                <a:solidFill>
                  <a:srgbClr val="FFFFFF"/>
                </a:solidFill>
                <a:latin typeface="Times New Roman" pitchFamily="18" charset="0"/>
              </a:rPr>
              <a:t>(cont.)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1196752"/>
            <a:ext cx="8353176" cy="4549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/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Usability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Easy to use standard  or advanced (complex) search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Metadata </a:t>
            </a:r>
            <a:r>
              <a:rPr lang="en-GB" sz="1600" dirty="0">
                <a:latin typeface="Cambria" pitchFamily="18" charset="0"/>
              </a:rPr>
              <a:t>and Boolean </a:t>
            </a:r>
            <a:r>
              <a:rPr lang="en-GB" sz="1600" dirty="0" smtClean="0">
                <a:latin typeface="Cambria" pitchFamily="18" charset="0"/>
              </a:rPr>
              <a:t>search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Browse by subject category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Possibility to select records/fields and export results </a:t>
            </a:r>
            <a:r>
              <a:rPr lang="en-GB" sz="1600" dirty="0">
                <a:latin typeface="Cambria" pitchFamily="18" charset="0"/>
              </a:rPr>
              <a:t>in different </a:t>
            </a:r>
            <a:r>
              <a:rPr lang="en-GB" sz="1600" dirty="0" smtClean="0">
                <a:latin typeface="Cambria" pitchFamily="18" charset="0"/>
              </a:rPr>
              <a:t>formats (PDF, HTML, Excel, XML, Print)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Citations download (plain text, RIS format)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Reference management (EndNote, </a:t>
            </a:r>
            <a:r>
              <a:rPr lang="en-GB" sz="1600" dirty="0" err="1" smtClean="0">
                <a:latin typeface="Cambria" pitchFamily="18" charset="0"/>
              </a:rPr>
              <a:t>RefWorks</a:t>
            </a:r>
            <a:r>
              <a:rPr lang="en-GB" sz="1600" dirty="0" smtClean="0">
                <a:latin typeface="Cambria" pitchFamily="18" charset="0"/>
              </a:rPr>
              <a:t>)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Creation of RSS </a:t>
            </a:r>
            <a:r>
              <a:rPr lang="en-GB" sz="1600" dirty="0" smtClean="0">
                <a:latin typeface="Cambria" pitchFamily="18" charset="0"/>
              </a:rPr>
              <a:t>feeds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/>
              <a:t>E-mailing </a:t>
            </a:r>
            <a:r>
              <a:rPr lang="en-GB" sz="1600" dirty="0" smtClean="0"/>
              <a:t>search </a:t>
            </a:r>
            <a:r>
              <a:rPr lang="en-GB" sz="1600" dirty="0"/>
              <a:t>results </a:t>
            </a:r>
            <a:r>
              <a:rPr lang="en-GB" sz="1600" dirty="0" smtClean="0"/>
              <a:t>as a link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b="1" dirty="0">
              <a:solidFill>
                <a:srgbClr val="FFFFCC"/>
              </a:solidFill>
              <a:latin typeface="Cambria" pitchFamily="18" charset="0"/>
            </a:endParaRP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User </a:t>
            </a:r>
            <a:r>
              <a:rPr lang="en-GB" sz="2000" b="1" dirty="0">
                <a:solidFill>
                  <a:srgbClr val="FFFFCC"/>
                </a:solidFill>
                <a:latin typeface="Cambria" pitchFamily="18" charset="0"/>
              </a:rPr>
              <a:t>profiling</a:t>
            </a:r>
          </a:p>
          <a:p>
            <a:pPr marL="1257300" lvl="3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Personalization, query saving, search updates</a:t>
            </a:r>
          </a:p>
          <a:p>
            <a:pPr marL="1257300" lvl="3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Workspace concept: found documents associated with the user profile</a:t>
            </a:r>
          </a:p>
          <a:p>
            <a:pPr lvl="2">
              <a:spcBef>
                <a:spcPct val="20000"/>
              </a:spcBef>
              <a:buClr>
                <a:srgbClr val="99CCFF"/>
              </a:buClr>
              <a:buSzPct val="110000"/>
            </a:pPr>
            <a:endParaRPr lang="en-GB" sz="1600" dirty="0">
              <a:latin typeface="Cambria" pitchFamily="18" charset="0"/>
            </a:endParaRPr>
          </a:p>
        </p:txBody>
      </p:sp>
      <p:pic>
        <p:nvPicPr>
          <p:cNvPr id="8" name="Picture 8" descr="http://1.bp.blogspot.com/_TpMmCwMs9gY/TSYyYLSO1QI/AAAAAAAAABM/uLJZN5tzMZU/s1600/usabilit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340" y="2924944"/>
            <a:ext cx="1296144" cy="93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inqbation.com/wp-content/themes/inqbation-labs/images/inqbation-lab-scientist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720080" cy="113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79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Main Features </a:t>
            </a:r>
            <a:r>
              <a:rPr lang="en-GB" sz="2400" b="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(cont.)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1124744"/>
            <a:ext cx="8353176" cy="4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/>
          <a:p>
            <a:pPr marL="342900" lvl="1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Interface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Multilingual </a:t>
            </a:r>
            <a:r>
              <a:rPr lang="en-GB" sz="1600" dirty="0">
                <a:latin typeface="Cambria" pitchFamily="18" charset="0"/>
              </a:rPr>
              <a:t>search and multilingual interface (8 languages)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Integration with INIS/ETDE and Multilingual Thesaurus </a:t>
            </a:r>
            <a:r>
              <a:rPr lang="en-GB" sz="1600" dirty="0" smtClean="0">
                <a:latin typeface="Cambria" pitchFamily="18" charset="0"/>
              </a:rPr>
              <a:t>(7 </a:t>
            </a:r>
            <a:r>
              <a:rPr lang="en-GB" sz="1600" dirty="0">
                <a:latin typeface="Cambria" pitchFamily="18" charset="0"/>
              </a:rPr>
              <a:t>languages)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Integration with INIS authorities </a:t>
            </a:r>
            <a:endParaRPr lang="en-GB" sz="1600" dirty="0" smtClean="0">
              <a:latin typeface="Cambria" pitchFamily="18" charset="0"/>
            </a:endParaRP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Dynamic </a:t>
            </a:r>
            <a:r>
              <a:rPr lang="en-GB" sz="1600" dirty="0" smtClean="0">
                <a:latin typeface="Cambria" pitchFamily="18" charset="0"/>
              </a:rPr>
              <a:t>navigation through country, language</a:t>
            </a:r>
            <a:r>
              <a:rPr lang="en-GB" sz="1600" dirty="0">
                <a:latin typeface="Cambria" pitchFamily="18" charset="0"/>
              </a:rPr>
              <a:t>, </a:t>
            </a:r>
            <a:r>
              <a:rPr lang="en-GB" sz="1600" dirty="0" smtClean="0">
                <a:latin typeface="Cambria" pitchFamily="18" charset="0"/>
              </a:rPr>
              <a:t>publication </a:t>
            </a:r>
            <a:r>
              <a:rPr lang="en-GB" sz="1600" dirty="0">
                <a:latin typeface="Cambria" pitchFamily="18" charset="0"/>
              </a:rPr>
              <a:t>year and INIS </a:t>
            </a:r>
            <a:r>
              <a:rPr lang="en-GB" sz="1600" dirty="0" smtClean="0">
                <a:latin typeface="Cambria" pitchFamily="18" charset="0"/>
              </a:rPr>
              <a:t>volume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Stop words for languages other than English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Translation of </a:t>
            </a:r>
            <a:r>
              <a:rPr lang="en-GB" sz="1600" dirty="0">
                <a:latin typeface="Cambria" pitchFamily="18" charset="0"/>
              </a:rPr>
              <a:t>bibliographic records </a:t>
            </a:r>
            <a:r>
              <a:rPr lang="en-GB" sz="1600" dirty="0" smtClean="0">
                <a:latin typeface="Cambria" pitchFamily="18" charset="0"/>
              </a:rPr>
              <a:t>into </a:t>
            </a:r>
            <a:r>
              <a:rPr lang="en-GB" sz="1600" dirty="0">
                <a:latin typeface="Cambria" pitchFamily="18" charset="0"/>
              </a:rPr>
              <a:t>other languages using Google </a:t>
            </a:r>
            <a:r>
              <a:rPr lang="en-GB" sz="1600" dirty="0" smtClean="0">
                <a:latin typeface="Cambria" pitchFamily="18" charset="0"/>
              </a:rPr>
              <a:t>Translator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dirty="0">
              <a:latin typeface="Cambria" pitchFamily="18" charset="0"/>
            </a:endParaRPr>
          </a:p>
          <a:p>
            <a:pPr marL="342900" lvl="1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Expandability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New collections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INIS </a:t>
            </a:r>
            <a:r>
              <a:rPr lang="en-GB" sz="1600" dirty="0">
                <a:latin typeface="Cambria" pitchFamily="18" charset="0"/>
              </a:rPr>
              <a:t>Collection Search </a:t>
            </a:r>
            <a:r>
              <a:rPr lang="en-GB" sz="1600" dirty="0" smtClean="0">
                <a:latin typeface="Cambria" pitchFamily="18" charset="0"/>
              </a:rPr>
              <a:t>widget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dirty="0" smtClean="0">
              <a:latin typeface="Cambria" pitchFamily="18" charset="0"/>
            </a:endParaRPr>
          </a:p>
          <a:p>
            <a:pPr marL="342900" lvl="1" indent="-342900"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Help</a:t>
            </a:r>
          </a:p>
          <a:p>
            <a:pPr marL="800100" lvl="2" indent="-342900"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Multilingual online help file (8 languages)</a:t>
            </a:r>
          </a:p>
          <a:p>
            <a:pPr marL="800100" lvl="2" indent="-342900"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Pop-up </a:t>
            </a:r>
            <a:r>
              <a:rPr lang="en-GB" sz="1600" dirty="0">
                <a:latin typeface="Cambria" pitchFamily="18" charset="0"/>
              </a:rPr>
              <a:t>hints: examples on how to build the query using </a:t>
            </a:r>
            <a:r>
              <a:rPr lang="en-GB" sz="1600" dirty="0" smtClean="0">
                <a:latin typeface="Cambria" pitchFamily="18" charset="0"/>
              </a:rPr>
              <a:t>metadata</a:t>
            </a:r>
            <a:endParaRPr lang="en-GB" sz="1600" dirty="0">
              <a:latin typeface="Cambria" pitchFamily="18" charset="0"/>
            </a:endParaRPr>
          </a:p>
        </p:txBody>
      </p:sp>
      <p:pic>
        <p:nvPicPr>
          <p:cNvPr id="8" name="Picture 2" descr="https://encrypted-tbn3.gstatic.com/images?q=tbn:ANd9GcQx7kj5Pd6zpk_ayOhakFzgNzEA3yBRbIfaSD4t6sSTR6LNa7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89040"/>
            <a:ext cx="648073" cy="61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24744"/>
            <a:ext cx="1566618" cy="701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 descr="https://encrypted-tbn0.gstatic.com/images?q=tbn:ANd9GcRrnHZIakKXxqr3Fc2w-ptWbX4QoytiGM01eAnaqFAv87KBg5XP9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116" y="4942191"/>
            <a:ext cx="864096" cy="69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98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GSA Advantages and Disadvantages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1124744"/>
            <a:ext cx="8496944" cy="4429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/>
          <a:p>
            <a:pPr marL="0" lvl="1" algn="ctr">
              <a:lnSpc>
                <a:spcPct val="90000"/>
              </a:lnSpc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Google Search Appliance  vs. another </a:t>
            </a:r>
            <a:r>
              <a:rPr lang="en-GB" sz="2000" b="1" dirty="0">
                <a:solidFill>
                  <a:srgbClr val="FFFFCC"/>
                </a:solidFill>
                <a:latin typeface="Cambria" pitchFamily="18" charset="0"/>
              </a:rPr>
              <a:t>tool or custom </a:t>
            </a: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implementation</a:t>
            </a:r>
            <a:endParaRPr lang="en-GB" sz="2000" b="1" dirty="0">
              <a:solidFill>
                <a:srgbClr val="FFFFCC"/>
              </a:solidFill>
              <a:latin typeface="Cambria" pitchFamily="18" charset="0"/>
            </a:endParaRPr>
          </a:p>
          <a:p>
            <a:pPr marL="742950" lvl="2" indent="-342900">
              <a:lnSpc>
                <a:spcPct val="90000"/>
              </a:lnSpc>
              <a:buFont typeface="Wingdings" pitchFamily="2" charset="2"/>
              <a:buChar char="§"/>
            </a:pPr>
            <a:endParaRPr lang="en-GB" sz="1800" dirty="0">
              <a:latin typeface="Cambria" pitchFamily="18" charset="0"/>
            </a:endParaRPr>
          </a:p>
          <a:p>
            <a:pPr marL="742950" lvl="2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b="1" dirty="0" smtClean="0">
                <a:solidFill>
                  <a:srgbClr val="92D050"/>
                </a:solidFill>
                <a:latin typeface="Cambria" pitchFamily="18" charset="0"/>
              </a:rPr>
              <a:t>PROS</a:t>
            </a:r>
            <a:endParaRPr lang="en-GB" sz="1800" b="1" dirty="0">
              <a:solidFill>
                <a:srgbClr val="92D050"/>
              </a:solidFill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Users’ familiarity with a Google-type interface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Possibility to include many features in foreground or background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Scalability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Quick </a:t>
            </a:r>
            <a:r>
              <a:rPr lang="en-GB" sz="1800" dirty="0">
                <a:latin typeface="Cambria" pitchFamily="18" charset="0"/>
              </a:rPr>
              <a:t>and relevant response </a:t>
            </a:r>
            <a:r>
              <a:rPr lang="en-GB" sz="1800" dirty="0" smtClean="0">
                <a:latin typeface="Cambria" pitchFamily="18" charset="0"/>
              </a:rPr>
              <a:t>to searches</a:t>
            </a:r>
            <a:endParaRPr lang="en-GB" sz="1800" dirty="0"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Many </a:t>
            </a:r>
            <a:r>
              <a:rPr lang="en-GB" sz="1800" dirty="0">
                <a:latin typeface="Cambria" pitchFamily="18" charset="0"/>
              </a:rPr>
              <a:t>features available out of the box, with little </a:t>
            </a:r>
            <a:r>
              <a:rPr lang="en-GB" sz="1800" dirty="0" smtClean="0">
                <a:latin typeface="Cambria" pitchFamily="18" charset="0"/>
              </a:rPr>
              <a:t>configuration</a:t>
            </a:r>
            <a:endParaRPr lang="en-GB" sz="1800" dirty="0"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Easy </a:t>
            </a:r>
            <a:r>
              <a:rPr lang="en-GB" sz="1800" dirty="0">
                <a:latin typeface="Cambria" pitchFamily="18" charset="0"/>
              </a:rPr>
              <a:t>to customize the UI </a:t>
            </a:r>
            <a:r>
              <a:rPr lang="en-GB" sz="1800" dirty="0" smtClean="0">
                <a:latin typeface="Cambria" pitchFamily="18" charset="0"/>
              </a:rPr>
              <a:t>by </a:t>
            </a:r>
            <a:r>
              <a:rPr lang="en-GB" sz="1800" dirty="0">
                <a:latin typeface="Cambria" pitchFamily="18" charset="0"/>
              </a:rPr>
              <a:t>editing the </a:t>
            </a:r>
            <a:r>
              <a:rPr lang="en-GB" sz="1800" dirty="0" smtClean="0">
                <a:latin typeface="Cambria" pitchFamily="18" charset="0"/>
              </a:rPr>
              <a:t>XSLT</a:t>
            </a:r>
            <a:endParaRPr lang="en-GB" sz="1800" dirty="0">
              <a:latin typeface="Cambria" pitchFamily="18" charset="0"/>
            </a:endParaRPr>
          </a:p>
          <a:p>
            <a:pPr marL="742950" lvl="2" indent="-342900">
              <a:lnSpc>
                <a:spcPct val="90000"/>
              </a:lnSpc>
              <a:buFont typeface="Wingdings" pitchFamily="2" charset="2"/>
              <a:buChar char="§"/>
            </a:pPr>
            <a:endParaRPr lang="en-GB" sz="1800" dirty="0" smtClean="0">
              <a:solidFill>
                <a:srgbClr val="CCECFF"/>
              </a:solidFill>
              <a:latin typeface="Cambria" pitchFamily="18" charset="0"/>
            </a:endParaRPr>
          </a:p>
          <a:p>
            <a:pPr marL="742950" lvl="2" indent="-342900">
              <a:lnSpc>
                <a:spcPct val="90000"/>
              </a:lnSpc>
              <a:buFont typeface="Wingdings" pitchFamily="2" charset="2"/>
              <a:buChar char="§"/>
            </a:pPr>
            <a:endParaRPr lang="en-GB" sz="1800" dirty="0">
              <a:solidFill>
                <a:srgbClr val="CCECFF"/>
              </a:solidFill>
              <a:latin typeface="Cambria" pitchFamily="18" charset="0"/>
            </a:endParaRPr>
          </a:p>
          <a:p>
            <a:pPr marL="742950" lvl="2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b="1" dirty="0" smtClean="0">
                <a:solidFill>
                  <a:srgbClr val="FF0000"/>
                </a:solidFill>
                <a:latin typeface="Cambria" pitchFamily="18" charset="0"/>
              </a:rPr>
              <a:t>CONS</a:t>
            </a:r>
            <a:endParaRPr lang="en-GB" sz="1800" b="1" dirty="0">
              <a:solidFill>
                <a:srgbClr val="FF0000"/>
              </a:solidFill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Cost: license </a:t>
            </a:r>
            <a:r>
              <a:rPr lang="en-GB" sz="1800" dirty="0">
                <a:latin typeface="Cambria" pitchFamily="18" charset="0"/>
              </a:rPr>
              <a:t>for </a:t>
            </a:r>
            <a:r>
              <a:rPr lang="en-GB" sz="1800" dirty="0" smtClean="0">
                <a:latin typeface="Cambria" pitchFamily="18" charset="0"/>
              </a:rPr>
              <a:t>records, development, daily running and maintenance</a:t>
            </a:r>
            <a:endParaRPr lang="en-GB" sz="1800" dirty="0"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GSA </a:t>
            </a:r>
            <a:r>
              <a:rPr lang="en-GB" sz="1800" dirty="0">
                <a:latin typeface="Cambria" pitchFamily="18" charset="0"/>
              </a:rPr>
              <a:t>index and/or </a:t>
            </a:r>
            <a:r>
              <a:rPr lang="en-GB" sz="1800" dirty="0" smtClean="0">
                <a:latin typeface="Cambria" pitchFamily="18" charset="0"/>
              </a:rPr>
              <a:t>database </a:t>
            </a:r>
            <a:r>
              <a:rPr lang="en-GB" sz="1800" dirty="0">
                <a:latin typeface="Cambria" pitchFamily="18" charset="0"/>
              </a:rPr>
              <a:t>is </a:t>
            </a:r>
            <a:r>
              <a:rPr lang="en-GB" sz="1800" dirty="0" smtClean="0">
                <a:latin typeface="Cambria" pitchFamily="18" charset="0"/>
              </a:rPr>
              <a:t>not under administrator’s control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 dirty="0" smtClean="0">
                <a:latin typeface="Cambria" pitchFamily="18" charset="0"/>
              </a:rPr>
              <a:t>GSA is a search tool. It is not a collection management tool, not a reporting tool, and not a statistical tool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 dirty="0" smtClean="0">
                <a:latin typeface="Cambria" pitchFamily="18" charset="0"/>
              </a:rPr>
              <a:t>Limitations </a:t>
            </a:r>
            <a:r>
              <a:rPr lang="en-GB" sz="2000" dirty="0">
                <a:latin typeface="Cambria" pitchFamily="18" charset="0"/>
              </a:rPr>
              <a:t>in building queries: wild card search is not </a:t>
            </a:r>
            <a:r>
              <a:rPr lang="en-GB" sz="2000" dirty="0" smtClean="0">
                <a:latin typeface="Cambria" pitchFamily="18" charset="0"/>
              </a:rPr>
              <a:t>possible</a:t>
            </a:r>
          </a:p>
        </p:txBody>
      </p:sp>
      <p:pic>
        <p:nvPicPr>
          <p:cNvPr id="8" name="Picture 2" descr="http://1.bp.blogspot.com/-RedIyMMorVw/UIwNAVjeP3I/AAAAAAAAB0E/ONzVKwQTooQ/s1600/pros+cons+keyboard+key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562" y="2564904"/>
            <a:ext cx="1224136" cy="1224136"/>
          </a:xfrm>
          <a:prstGeom prst="rect">
            <a:avLst/>
          </a:prstGeom>
          <a:noFill/>
          <a:ln w="63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35" y="2420888"/>
            <a:ext cx="473025" cy="450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35" y="4581128"/>
            <a:ext cx="473025" cy="518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14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916113" y="4221088"/>
            <a:ext cx="2879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4000" b="1" dirty="0">
                <a:solidFill>
                  <a:srgbClr val="FFFFCC"/>
                </a:solidFill>
                <a:latin typeface="Comic Sans MS" pitchFamily="66" charset="0"/>
                <a:cs typeface="Times New Roman" pitchFamily="18" charset="0"/>
              </a:rPr>
              <a:t>Thank you!</a:t>
            </a:r>
          </a:p>
        </p:txBody>
      </p:sp>
      <p:sp>
        <p:nvSpPr>
          <p:cNvPr id="8" name="Horizontal Scroll 7"/>
          <p:cNvSpPr/>
          <p:nvPr/>
        </p:nvSpPr>
        <p:spPr bwMode="auto">
          <a:xfrm>
            <a:off x="1619672" y="1340768"/>
            <a:ext cx="5472608" cy="2232248"/>
          </a:xfrm>
          <a:prstGeom prst="horizontalScroll">
            <a:avLst/>
          </a:prstGeom>
          <a:solidFill>
            <a:schemeClr val="accent5">
              <a:lumMod val="2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rlow Solid Italic" pitchFamily="82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0" i="0" u="none" strike="noStrike" cap="none" normalizeH="0" baseline="0" dirty="0" smtClean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low Solid Italic" pitchFamily="82" charset="0"/>
              </a:rPr>
              <a:t>Nothing endures but change!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latin typeface="Harlow Solid Italic" pitchFamily="82" charset="0"/>
              </a:rPr>
              <a:t>Heraclitus (2500 years ago)</a:t>
            </a:r>
            <a:endParaRPr kumimoji="0" lang="en-GB" b="0" i="0" u="none" strike="noStrike" cap="none" normalizeH="0" baseline="0" dirty="0" smtClean="0">
              <a:ln>
                <a:noFill/>
              </a:ln>
              <a:latin typeface="Harlow Solid Ital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15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1484784"/>
            <a:ext cx="7745809" cy="4572000"/>
          </a:xfrm>
        </p:spPr>
        <p:txBody>
          <a:bodyPr/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</a:rPr>
              <a:t>Presentation at a Glance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</a:rPr>
              <a:t>IAEA and Nuclear Information Section (NIS)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</a:rPr>
              <a:t>International Nuclear Information System (INIS)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</a:rPr>
              <a:t>INIS Collection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</a:rPr>
              <a:t>Introduction of new INIS Collection Search (ICS)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</a:rPr>
              <a:t>ICS Main Features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2400" dirty="0" smtClean="0">
                <a:solidFill>
                  <a:schemeClr val="tx1"/>
                </a:solidFill>
              </a:rPr>
              <a:t>GSA Advantages and Disadvantages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24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4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4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4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4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Contents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36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Presentation at a Glance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9680" y="1423387"/>
            <a:ext cx="6840760" cy="4034539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08000" tIns="108000" rIns="108000" bIns="108000" rtlCol="0">
            <a:spAutoFit/>
          </a:bodyPr>
          <a:lstStyle/>
          <a:p>
            <a:r>
              <a:rPr lang="en-GB" sz="1800" b="1" dirty="0" smtClean="0">
                <a:solidFill>
                  <a:srgbClr val="FFFFCC"/>
                </a:solidFill>
                <a:latin typeface="Cambria" pitchFamily="18" charset="0"/>
              </a:rPr>
              <a:t>How to revamp a classical database of 3.5 million bibliographic records and full-text nuclear documents?</a:t>
            </a:r>
          </a:p>
          <a:p>
            <a:endParaRPr lang="en-GB" sz="1800" dirty="0" smtClean="0">
              <a:latin typeface="Cambria" pitchFamily="18" charset="0"/>
            </a:endParaRPr>
          </a:p>
          <a:p>
            <a:pPr algn="ctr"/>
            <a:r>
              <a:rPr lang="en-GB" sz="1400" i="1" dirty="0" smtClean="0">
                <a:solidFill>
                  <a:srgbClr val="FFFFFF"/>
                </a:solidFill>
                <a:latin typeface="Cambria" pitchFamily="18" charset="0"/>
              </a:rPr>
              <a:t>Achieve multiple benefits: increase </a:t>
            </a:r>
            <a:r>
              <a:rPr lang="en-GB" sz="1400" i="1" dirty="0">
                <a:solidFill>
                  <a:srgbClr val="FFFFFF"/>
                </a:solidFill>
                <a:latin typeface="Cambria" pitchFamily="18" charset="0"/>
              </a:rPr>
              <a:t>use, accessibility, usability, expandability, </a:t>
            </a:r>
            <a:r>
              <a:rPr lang="en-GB" sz="1400" i="1" dirty="0" smtClean="0">
                <a:solidFill>
                  <a:srgbClr val="FFFFFF"/>
                </a:solidFill>
                <a:latin typeface="Cambria" pitchFamily="18" charset="0"/>
              </a:rPr>
              <a:t>interface</a:t>
            </a:r>
            <a:endParaRPr lang="en-GB" sz="1400" i="1" dirty="0">
              <a:solidFill>
                <a:srgbClr val="FFFFFF"/>
              </a:solidFill>
              <a:latin typeface="Cambria" pitchFamily="18" charset="0"/>
            </a:endParaRPr>
          </a:p>
          <a:p>
            <a:endParaRPr lang="en-GB" sz="1800" dirty="0">
              <a:latin typeface="Cambria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Make it open and freely available to the public 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800" dirty="0" smtClean="0">
              <a:latin typeface="Cambria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Replace a legacy database search with a Google-based one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800" dirty="0" smtClean="0">
              <a:latin typeface="Cambria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Simplify the basic search interface. Improve advanced search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800" dirty="0">
              <a:latin typeface="Cambria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Incorporate rich features but make them as discrete as possible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800" dirty="0" smtClean="0">
              <a:latin typeface="Cambria" pitchFamily="18" charset="0"/>
            </a:endParaRPr>
          </a:p>
          <a:p>
            <a:pPr algn="ctr"/>
            <a:r>
              <a:rPr lang="en-GB" sz="1800" b="1" i="1" dirty="0" smtClean="0">
                <a:solidFill>
                  <a:srgbClr val="FFFFCC"/>
                </a:solidFill>
                <a:latin typeface="Cambria" pitchFamily="18" charset="0"/>
              </a:rPr>
              <a:t>inis.iaea.org/search</a:t>
            </a:r>
            <a:endParaRPr lang="en-GB" sz="1800" b="1" i="1" dirty="0">
              <a:solidFill>
                <a:srgbClr val="FFFFCC"/>
              </a:solidFill>
              <a:latin typeface="Cambria" pitchFamily="18" charset="0"/>
            </a:endParaRPr>
          </a:p>
        </p:txBody>
      </p:sp>
      <p:pic>
        <p:nvPicPr>
          <p:cNvPr id="8" name="Picture 10" descr="C:\temp\Untitled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5" y="3989468"/>
            <a:ext cx="1584176" cy="131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 bwMode="auto">
          <a:xfrm>
            <a:off x="248526" y="1340768"/>
            <a:ext cx="7992888" cy="936104"/>
          </a:xfrm>
          <a:prstGeom prst="ellipse">
            <a:avLst/>
          </a:prstGeom>
          <a:noFill/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99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IAEA and Nuclear Information Section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72816"/>
            <a:ext cx="3168352" cy="1267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224" y="3645024"/>
            <a:ext cx="142875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9512" y="1268760"/>
            <a:ext cx="8784976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International Atomic Energy Agency (IAEA)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world's leading Agency for cooperation in the nuclear</a:t>
            </a:r>
          </a:p>
          <a:p>
            <a:pPr lvl="1"/>
            <a:r>
              <a:rPr lang="en-GB" sz="1400" dirty="0" smtClean="0">
                <a:latin typeface="Cambria" pitchFamily="18" charset="0"/>
              </a:rPr>
              <a:t>	field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Set up in 1957 as part of the United Nations family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Agency works with its 159 Member States and multiple </a:t>
            </a:r>
          </a:p>
          <a:p>
            <a:pPr lvl="1"/>
            <a:r>
              <a:rPr lang="en-GB" sz="1400" dirty="0" smtClean="0">
                <a:latin typeface="Cambria" pitchFamily="18" charset="0"/>
              </a:rPr>
              <a:t>	partners worldwide to promote safe, secure and </a:t>
            </a:r>
          </a:p>
          <a:p>
            <a:pPr lvl="1"/>
            <a:r>
              <a:rPr lang="en-GB" sz="1400" dirty="0">
                <a:latin typeface="Cambria" pitchFamily="18" charset="0"/>
              </a:rPr>
              <a:t>	</a:t>
            </a:r>
            <a:r>
              <a:rPr lang="en-GB" sz="1400" dirty="0" smtClean="0">
                <a:latin typeface="Cambria" pitchFamily="18" charset="0"/>
              </a:rPr>
              <a:t>peaceful use of nuclear technologies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effectLst/>
                <a:latin typeface="Cambria" pitchFamily="18" charset="0"/>
              </a:rPr>
              <a:t>The IAEA Secretariat is based in Vienna, Austria, with 2300</a:t>
            </a:r>
          </a:p>
          <a:p>
            <a:pPr lvl="1"/>
            <a:r>
              <a:rPr lang="en-GB" sz="1400" dirty="0">
                <a:latin typeface="Cambria" pitchFamily="18" charset="0"/>
              </a:rPr>
              <a:t>	</a:t>
            </a:r>
            <a:r>
              <a:rPr lang="en-GB" sz="1400" dirty="0" smtClean="0">
                <a:effectLst/>
                <a:latin typeface="Cambria" pitchFamily="18" charset="0"/>
              </a:rPr>
              <a:t>multi-disciplinary professional and support staff from more than 100 countries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GB" sz="1400" dirty="0">
              <a:latin typeface="Cambria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Nuclear Information Section (NIS)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Consists of  the </a:t>
            </a:r>
            <a:r>
              <a:rPr lang="en-GB" sz="1400" b="1" i="1" dirty="0" smtClean="0">
                <a:solidFill>
                  <a:srgbClr val="FFFFCC"/>
                </a:solidFill>
                <a:latin typeface="Cambria" pitchFamily="18" charset="0"/>
              </a:rPr>
              <a:t>International </a:t>
            </a:r>
            <a:r>
              <a:rPr lang="en-GB" sz="1400" b="1" i="1" dirty="0">
                <a:solidFill>
                  <a:srgbClr val="FFFFCC"/>
                </a:solidFill>
                <a:latin typeface="Cambria" pitchFamily="18" charset="0"/>
              </a:rPr>
              <a:t>Nuclear Information System (INIS</a:t>
            </a:r>
            <a:r>
              <a:rPr lang="en-GB" sz="1400" b="1" i="1" dirty="0" smtClean="0">
                <a:solidFill>
                  <a:srgbClr val="FFFFCC"/>
                </a:solidFill>
                <a:latin typeface="Cambria" pitchFamily="18" charset="0"/>
              </a:rPr>
              <a:t>)</a:t>
            </a:r>
            <a:r>
              <a:rPr lang="en-GB" sz="1400" dirty="0" smtClean="0">
                <a:latin typeface="Cambria" pitchFamily="18" charset="0"/>
              </a:rPr>
              <a:t>, </a:t>
            </a:r>
          </a:p>
          <a:p>
            <a:pPr lvl="1"/>
            <a:r>
              <a:rPr lang="en-GB" sz="1400" dirty="0">
                <a:latin typeface="Cambria" pitchFamily="18" charset="0"/>
              </a:rPr>
              <a:t> </a:t>
            </a:r>
            <a:r>
              <a:rPr lang="en-GB" sz="1400" dirty="0" smtClean="0">
                <a:latin typeface="Cambria" pitchFamily="18" charset="0"/>
              </a:rPr>
              <a:t>  	the </a:t>
            </a:r>
            <a:r>
              <a:rPr lang="en-GB" sz="1400" b="1" i="1" dirty="0">
                <a:solidFill>
                  <a:srgbClr val="FFFFCC"/>
                </a:solidFill>
                <a:latin typeface="Cambria" pitchFamily="18" charset="0"/>
              </a:rPr>
              <a:t>IAEA </a:t>
            </a:r>
            <a:r>
              <a:rPr lang="en-GB" sz="1400" b="1" i="1" dirty="0" smtClean="0">
                <a:solidFill>
                  <a:srgbClr val="FFFFCC"/>
                </a:solidFill>
                <a:latin typeface="Cambria" pitchFamily="18" charset="0"/>
              </a:rPr>
              <a:t>Library</a:t>
            </a:r>
            <a:r>
              <a:rPr lang="en-GB" sz="1400" dirty="0" smtClean="0">
                <a:latin typeface="Cambria" pitchFamily="18" charset="0"/>
              </a:rPr>
              <a:t> and the </a:t>
            </a:r>
            <a:r>
              <a:rPr lang="en-GB" sz="1400" b="1" i="1" dirty="0" smtClean="0">
                <a:solidFill>
                  <a:srgbClr val="FFFFCC"/>
                </a:solidFill>
                <a:latin typeface="Cambria" pitchFamily="18" charset="0"/>
              </a:rPr>
              <a:t>Systems Development and Support Group (SDSG)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</a:t>
            </a:r>
            <a:r>
              <a:rPr lang="en-GB" sz="1400" dirty="0">
                <a:latin typeface="Cambria" pitchFamily="18" charset="0"/>
              </a:rPr>
              <a:t>objectives </a:t>
            </a:r>
            <a:r>
              <a:rPr lang="en-GB" sz="1400" dirty="0" smtClean="0">
                <a:latin typeface="Cambria" pitchFamily="18" charset="0"/>
              </a:rPr>
              <a:t>are: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to foster </a:t>
            </a:r>
            <a:r>
              <a:rPr lang="en-GB" sz="1400" dirty="0">
                <a:latin typeface="Cambria" pitchFamily="18" charset="0"/>
              </a:rPr>
              <a:t>the exchange of scientific and technical information on peaceful use of nuclear science and </a:t>
            </a:r>
            <a:r>
              <a:rPr lang="en-GB" sz="1400" dirty="0" smtClean="0">
                <a:latin typeface="Cambria" pitchFamily="18" charset="0"/>
              </a:rPr>
              <a:t>technology (collect, process, preserve and disseminate)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to </a:t>
            </a:r>
            <a:r>
              <a:rPr lang="en-GB" sz="1400" dirty="0">
                <a:latin typeface="Cambria" pitchFamily="18" charset="0"/>
              </a:rPr>
              <a:t>increase awareness in Member States of the importance of maintaining efficient and effective systems for managing information resources on the peaceful use of nuclear science and </a:t>
            </a:r>
            <a:r>
              <a:rPr lang="en-GB" sz="1400" dirty="0" smtClean="0">
                <a:latin typeface="Cambria" pitchFamily="18" charset="0"/>
              </a:rPr>
              <a:t>technology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to assist with capacity building and training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to </a:t>
            </a:r>
            <a:r>
              <a:rPr lang="en-GB" sz="1400" dirty="0">
                <a:latin typeface="Cambria" pitchFamily="18" charset="0"/>
              </a:rPr>
              <a:t>provide information services and support to the Member states and to the </a:t>
            </a:r>
            <a:r>
              <a:rPr lang="en-GB" sz="1400" dirty="0" smtClean="0">
                <a:latin typeface="Cambria" pitchFamily="18" charset="0"/>
              </a:rPr>
              <a:t>Agency </a:t>
            </a:r>
          </a:p>
        </p:txBody>
      </p:sp>
    </p:spTree>
    <p:extLst>
      <p:ext uri="{BB962C8B-B14F-4D97-AF65-F5344CB8AC3E}">
        <p14:creationId xmlns:p14="http://schemas.microsoft.com/office/powerpoint/2010/main" val="241420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International Nuclear Information System (INIS)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1268760"/>
            <a:ext cx="79928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INIS </a:t>
            </a:r>
            <a:r>
              <a:rPr lang="en-GB" sz="1600" dirty="0" smtClean="0">
                <a:solidFill>
                  <a:srgbClr val="EAEAEA"/>
                </a:solidFill>
              </a:rPr>
              <a:t>one of </a:t>
            </a:r>
            <a:r>
              <a:rPr lang="en-GB" sz="1600" dirty="0">
                <a:solidFill>
                  <a:srgbClr val="EAEAEA"/>
                </a:solidFill>
              </a:rPr>
              <a:t>the world's largest </a:t>
            </a:r>
            <a:r>
              <a:rPr lang="en-GB" sz="1600" dirty="0" smtClean="0">
                <a:solidFill>
                  <a:srgbClr val="EAEAEA"/>
                </a:solidFill>
              </a:rPr>
              <a:t>custodians </a:t>
            </a:r>
            <a:r>
              <a:rPr lang="en-GB" sz="1600" dirty="0">
                <a:solidFill>
                  <a:srgbClr val="EAEAEA"/>
                </a:solidFill>
              </a:rPr>
              <a:t>of </a:t>
            </a:r>
            <a:r>
              <a:rPr lang="en-GB" sz="1600" dirty="0" smtClean="0">
                <a:solidFill>
                  <a:srgbClr val="EAEAEA"/>
                </a:solidFill>
              </a:rPr>
              <a:t>non-conventional published literature </a:t>
            </a:r>
            <a:r>
              <a:rPr lang="en-GB" sz="1600" dirty="0">
                <a:solidFill>
                  <a:srgbClr val="EAEAEA"/>
                </a:solidFill>
              </a:rPr>
              <a:t>in the field of nuclear science and technology</a:t>
            </a:r>
            <a:endParaRPr lang="en-GB" sz="1600" dirty="0" smtClean="0">
              <a:solidFill>
                <a:srgbClr val="EAEAEA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Established as part of the IAEA in 1970</a:t>
            </a:r>
            <a:r>
              <a:rPr lang="en-GB" sz="1600" dirty="0">
                <a:solidFill>
                  <a:srgbClr val="EAEAEA"/>
                </a:solidFill>
              </a:rPr>
              <a:t>. INIS operates under special membership arrangements that set specific duties and </a:t>
            </a:r>
            <a:r>
              <a:rPr lang="en-GB" sz="1600" dirty="0" smtClean="0">
                <a:solidFill>
                  <a:srgbClr val="EAEAEA"/>
                </a:solidFill>
              </a:rPr>
              <a:t>privileges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128 </a:t>
            </a:r>
            <a:r>
              <a:rPr lang="en-GB" sz="1600" dirty="0">
                <a:solidFill>
                  <a:srgbClr val="EAEAEA"/>
                </a:solidFill>
              </a:rPr>
              <a:t>countries and 24 international organizations are INIS </a:t>
            </a:r>
            <a:r>
              <a:rPr lang="en-GB" sz="1600" dirty="0" smtClean="0">
                <a:solidFill>
                  <a:srgbClr val="EAEAEA"/>
                </a:solidFill>
              </a:rPr>
              <a:t>Members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The role: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to collect </a:t>
            </a:r>
            <a:r>
              <a:rPr lang="en-GB" sz="1600" dirty="0">
                <a:solidFill>
                  <a:srgbClr val="EAEAEA"/>
                </a:solidFill>
              </a:rPr>
              <a:t>and process bibliographic metadata and </a:t>
            </a:r>
            <a:r>
              <a:rPr lang="en-GB" sz="1600" dirty="0" smtClean="0">
                <a:solidFill>
                  <a:srgbClr val="EAEAEA"/>
                </a:solidFill>
              </a:rPr>
              <a:t>full-texts </a:t>
            </a:r>
            <a:r>
              <a:rPr lang="en-GB" sz="1600" dirty="0">
                <a:solidFill>
                  <a:srgbClr val="EAEAEA"/>
                </a:solidFill>
              </a:rPr>
              <a:t>of nuclear literature published in IAEA Member </a:t>
            </a:r>
            <a:r>
              <a:rPr lang="en-GB" sz="1600" dirty="0" smtClean="0">
                <a:solidFill>
                  <a:srgbClr val="EAEAEA"/>
                </a:solidFill>
              </a:rPr>
              <a:t>States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to electronically </a:t>
            </a:r>
            <a:r>
              <a:rPr lang="en-GB" sz="1600" dirty="0">
                <a:solidFill>
                  <a:srgbClr val="EAEAEA"/>
                </a:solidFill>
              </a:rPr>
              <a:t>preserve non-conventional or 'grey' literature, such as IAEA documents, policy reports and </a:t>
            </a:r>
            <a:r>
              <a:rPr lang="en-GB" sz="1600" dirty="0" smtClean="0">
                <a:solidFill>
                  <a:srgbClr val="EAEAEA"/>
                </a:solidFill>
              </a:rPr>
              <a:t>other full-text </a:t>
            </a:r>
            <a:r>
              <a:rPr lang="en-GB" sz="1600" dirty="0">
                <a:solidFill>
                  <a:srgbClr val="EAEAEA"/>
                </a:solidFill>
              </a:rPr>
              <a:t>publications </a:t>
            </a:r>
            <a:r>
              <a:rPr lang="en-GB" sz="1600" dirty="0" smtClean="0">
                <a:solidFill>
                  <a:srgbClr val="EAEAEA"/>
                </a:solidFill>
              </a:rPr>
              <a:t>by Member States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to </a:t>
            </a:r>
            <a:r>
              <a:rPr lang="en-GB" sz="1600" dirty="0">
                <a:solidFill>
                  <a:srgbClr val="EAEAEA"/>
                </a:solidFill>
              </a:rPr>
              <a:t>make INIS collection of publications freely available to all Internet </a:t>
            </a:r>
            <a:r>
              <a:rPr lang="en-GB" sz="1600" dirty="0" smtClean="0">
                <a:solidFill>
                  <a:srgbClr val="EAEAEA"/>
                </a:solidFill>
              </a:rPr>
              <a:t>users around the world</a:t>
            </a: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589946159"/>
              </p:ext>
            </p:extLst>
          </p:nvPr>
        </p:nvGraphicFramePr>
        <p:xfrm>
          <a:off x="1691680" y="4653136"/>
          <a:ext cx="6012668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584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INIS Collection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1268760"/>
            <a:ext cx="878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3.6 million bibliographic records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470.000 full-text documents (NCL) (13.5%)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120,000+ annual input </a:t>
            </a:r>
            <a:endParaRPr lang="en-GB" sz="2000" dirty="0">
              <a:solidFill>
                <a:srgbClr val="EAEAEA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258" y="5173784"/>
            <a:ext cx="2741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latin typeface="Cambria" pitchFamily="18" charset="0"/>
              </a:rPr>
              <a:t>INIS Collection by Subject Area </a:t>
            </a:r>
            <a:endParaRPr lang="en-GB" sz="1400" dirty="0">
              <a:latin typeface="Cambria" pitchFamily="18" charset="0"/>
            </a:endParaRPr>
          </a:p>
          <a:p>
            <a:r>
              <a:rPr lang="en-GB" sz="1400" b="1" dirty="0" smtClean="0"/>
              <a:t>March </a:t>
            </a:r>
            <a:r>
              <a:rPr lang="en-GB" sz="1400" b="1" dirty="0"/>
              <a:t>2013:  3,523,512 </a:t>
            </a:r>
            <a:r>
              <a:rPr lang="en-GB" sz="1400" b="1" dirty="0" smtClean="0"/>
              <a:t>records </a:t>
            </a:r>
            <a:endParaRPr lang="en-GB" sz="14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80928"/>
            <a:ext cx="43053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0232826"/>
              </p:ext>
            </p:extLst>
          </p:nvPr>
        </p:nvGraphicFramePr>
        <p:xfrm>
          <a:off x="331838" y="2469089"/>
          <a:ext cx="3384376" cy="2877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3648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INIS Collection </a:t>
            </a:r>
            <a:r>
              <a:rPr lang="en-GB" sz="2400" b="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(cont.)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5254122"/>
            <a:ext cx="25938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March 2013:  3,523,512 records</a:t>
            </a:r>
            <a:endParaRPr lang="en-GB" sz="1400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2602651"/>
              </p:ext>
            </p:extLst>
          </p:nvPr>
        </p:nvGraphicFramePr>
        <p:xfrm>
          <a:off x="1143831" y="1320371"/>
          <a:ext cx="6288758" cy="4087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0614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INIS Collection Search (ICS)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76653"/>
            <a:ext cx="4323780" cy="3124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634077"/>
            <a:ext cx="5112568" cy="228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3870271" y="1412776"/>
            <a:ext cx="18421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Old search</a:t>
            </a:r>
            <a:endParaRPr lang="en-US" sz="2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57522" y="4853770"/>
            <a:ext cx="327897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8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New search</a:t>
            </a:r>
            <a:endParaRPr lang="en-US" sz="4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8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56376" y="5490824"/>
            <a:ext cx="6881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2011</a:t>
            </a:r>
            <a:endParaRPr lang="en-GB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04913" y="4653136"/>
            <a:ext cx="57902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FFCC"/>
                </a:solidFill>
                <a:latin typeface="Cambria" pitchFamily="18" charset="0"/>
              </a:rPr>
              <a:t>Key achievements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b="1" dirty="0" smtClean="0">
                <a:latin typeface="Cambria" pitchFamily="18" charset="0"/>
              </a:rPr>
              <a:t>Uncluttered, easy to use interface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b="1" dirty="0" smtClean="0">
                <a:latin typeface="Cambria" pitchFamily="18" charset="0"/>
              </a:rPr>
              <a:t>Helpful advanced options to broaden or tighten a search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b="1" dirty="0" smtClean="0">
                <a:latin typeface="Cambria" pitchFamily="18" charset="0"/>
              </a:rPr>
              <a:t>Relevant results  (results you are actually interested in)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b="1" dirty="0" smtClean="0">
                <a:latin typeface="Cambria" pitchFamily="18" charset="0"/>
              </a:rPr>
              <a:t>Around 50,000 searches  and 3,000 downloads a month </a:t>
            </a:r>
          </a:p>
          <a:p>
            <a:endParaRPr lang="en-GB" sz="1600" b="1" dirty="0">
              <a:latin typeface="Cambr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09094" y="1844824"/>
            <a:ext cx="1286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1970-2011</a:t>
            </a:r>
            <a:endParaRPr lang="en-GB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6084168" y="1460104"/>
            <a:ext cx="3347968" cy="5847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/>
            <a:lightRig rig="threePt" dir="t"/>
          </a:scene3d>
          <a:sp3d prstMaterial="plastic">
            <a:bevelT prst="relaxedInset"/>
            <a:bevelB w="165100" prst="coolSlant"/>
          </a:sp3d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</a:rPr>
              <a:t>inis.iaea.org/search</a:t>
            </a:r>
            <a:endParaRPr lang="en-GB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72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United Nations Library and Information Network for Knowledge Sharing (UN-LINKS)</a:t>
            </a:r>
            <a:br>
              <a:rPr lang="en-GB" smtClean="0"/>
            </a:br>
            <a:r>
              <a:rPr lang="en-GB" smtClean="0"/>
              <a:t>18 - 20 September 2013, Geneva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ICS Main Features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1412776"/>
            <a:ext cx="8353176" cy="4377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/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Accessibility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Free </a:t>
            </a:r>
            <a:r>
              <a:rPr lang="en-GB" sz="1600" dirty="0">
                <a:latin typeface="Cambria" pitchFamily="18" charset="0"/>
              </a:rPr>
              <a:t>and open web </a:t>
            </a:r>
            <a:r>
              <a:rPr lang="en-GB" sz="1600" dirty="0" smtClean="0">
                <a:latin typeface="Cambria" pitchFamily="18" charset="0"/>
              </a:rPr>
              <a:t>access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dirty="0" smtClean="0">
              <a:latin typeface="Cambria" pitchFamily="18" charset="0"/>
            </a:endParaRPr>
          </a:p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Coverage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One access point to:</a:t>
            </a:r>
          </a:p>
          <a:p>
            <a:pPr marL="1657350" lvl="3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Integrated INIS</a:t>
            </a:r>
          </a:p>
          <a:p>
            <a:pPr marL="1657350" lvl="3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IAEA Library collection</a:t>
            </a:r>
          </a:p>
          <a:p>
            <a:pPr marL="1657350" lvl="3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IAEA </a:t>
            </a:r>
            <a:r>
              <a:rPr lang="en-GB" sz="1600" dirty="0">
                <a:latin typeface="Cambria" pitchFamily="18" charset="0"/>
              </a:rPr>
              <a:t>Meetings </a:t>
            </a:r>
            <a:r>
              <a:rPr lang="en-GB" sz="1600" dirty="0" smtClean="0">
                <a:latin typeface="Cambria" pitchFamily="18" charset="0"/>
              </a:rPr>
              <a:t>on Atomic </a:t>
            </a:r>
            <a:r>
              <a:rPr lang="en-GB" sz="1600" dirty="0">
                <a:latin typeface="Cambria" pitchFamily="18" charset="0"/>
              </a:rPr>
              <a:t>Energy (</a:t>
            </a:r>
            <a:r>
              <a:rPr lang="en-GB" sz="1600" dirty="0" err="1">
                <a:latin typeface="Cambria" pitchFamily="18" charset="0"/>
              </a:rPr>
              <a:t>MoAE</a:t>
            </a:r>
            <a:r>
              <a:rPr lang="en-GB" sz="1600" dirty="0">
                <a:latin typeface="Cambria" pitchFamily="18" charset="0"/>
              </a:rPr>
              <a:t>) database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Full-text, bibliographic records and </a:t>
            </a:r>
            <a:r>
              <a:rPr lang="en-GB" sz="1600" dirty="0">
                <a:latin typeface="Cambria" pitchFamily="18" charset="0"/>
              </a:rPr>
              <a:t>metadata, </a:t>
            </a:r>
            <a:r>
              <a:rPr lang="en-GB" sz="1600" dirty="0" smtClean="0">
                <a:latin typeface="Cambria" pitchFamily="18" charset="0"/>
              </a:rPr>
              <a:t>conferences on nuclear energy</a:t>
            </a:r>
          </a:p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Platform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Google </a:t>
            </a:r>
            <a:r>
              <a:rPr lang="en-GB" sz="1600" dirty="0">
                <a:latin typeface="Cambria" pitchFamily="18" charset="0"/>
              </a:rPr>
              <a:t>Search Appliance© </a:t>
            </a:r>
            <a:r>
              <a:rPr lang="en-GB" sz="1600" dirty="0" smtClean="0">
                <a:latin typeface="Cambria" pitchFamily="18" charset="0"/>
              </a:rPr>
              <a:t>technology - renowned</a:t>
            </a:r>
            <a:r>
              <a:rPr lang="en-GB" sz="1600" dirty="0">
                <a:latin typeface="Cambria" pitchFamily="18" charset="0"/>
              </a:rPr>
              <a:t>, simple, fast, </a:t>
            </a:r>
            <a:r>
              <a:rPr lang="en-GB" sz="1600" dirty="0" smtClean="0">
                <a:latin typeface="Cambria" pitchFamily="18" charset="0"/>
              </a:rPr>
              <a:t>flexible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Project started in 2010. Current version 4.1,  June 2013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Replaced old BASIS </a:t>
            </a:r>
            <a:r>
              <a:rPr lang="en-GB" sz="1600" dirty="0">
                <a:latin typeface="Cambria" pitchFamily="18" charset="0"/>
              </a:rPr>
              <a:t>INIS Online DB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b="1" dirty="0" smtClean="0">
              <a:solidFill>
                <a:srgbClr val="FFFFCC"/>
              </a:solidFill>
              <a:latin typeface="Cambria" pitchFamily="18" charset="0"/>
            </a:endParaRPr>
          </a:p>
        </p:txBody>
      </p:sp>
      <p:pic>
        <p:nvPicPr>
          <p:cNvPr id="8" name="Picture 2" descr="https://encrypted-tbn3.gstatic.com/images?q=tbn:ANd9GcQaHFzPZgX4jowF8wBNiI1iN588wAH2bTdX5y7Ip89aMOhbwm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632" y="1525948"/>
            <a:ext cx="936104" cy="65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c.dryicons.com/images/icon_sets/blue_velvet/png/128x128/ad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93" y="2807472"/>
            <a:ext cx="468305" cy="46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encrypted-tbn2.gstatic.com/images?q=tbn:ANd9GcT6RNtqoyF1d3q7k6z232Jv5wzIqiV6g0928hOAboKnC8on2Txof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301208"/>
            <a:ext cx="936104" cy="39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09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IAEA Dark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AEA Dark Blu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 Dark Blu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35916</TotalTime>
  <Words>899</Words>
  <Application>Microsoft Office PowerPoint</Application>
  <PresentationFormat>On-screen Show (4:3)</PresentationFormat>
  <Paragraphs>173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IAEA Dark Blue</vt:lpstr>
      <vt:lpstr>PowerPoint Presentation</vt:lpstr>
      <vt:lpstr>Contents</vt:lpstr>
      <vt:lpstr>Presentation at a Glance</vt:lpstr>
      <vt:lpstr>IAEA and Nuclear Information Section</vt:lpstr>
      <vt:lpstr>International Nuclear Information System (INIS)</vt:lpstr>
      <vt:lpstr>INIS Collection</vt:lpstr>
      <vt:lpstr>INIS Collection (cont.)</vt:lpstr>
      <vt:lpstr>INIS Collection Search (ICS)</vt:lpstr>
      <vt:lpstr>ICS Main Features</vt:lpstr>
      <vt:lpstr>ICS Main Features (cont.)</vt:lpstr>
      <vt:lpstr>Main Features (cont.)</vt:lpstr>
      <vt:lpstr>GSA Advantages and Disadvantages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INIS DB on Interent Open Access Pilot</dc:title>
  <dc:creator>ATIEH, Taghrid</dc:creator>
  <cp:lastModifiedBy>SAVIC, Dobrica</cp:lastModifiedBy>
  <cp:revision>1001</cp:revision>
  <cp:lastPrinted>2009-09-29T11:08:53Z</cp:lastPrinted>
  <dcterms:created xsi:type="dcterms:W3CDTF">2005-03-22T14:15:43Z</dcterms:created>
  <dcterms:modified xsi:type="dcterms:W3CDTF">2013-09-13T13:15:05Z</dcterms:modified>
</cp:coreProperties>
</file>