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1" r:id="rId3"/>
    <p:sldId id="258" r:id="rId4"/>
    <p:sldId id="263" r:id="rId5"/>
    <p:sldId id="257" r:id="rId6"/>
    <p:sldId id="264" r:id="rId7"/>
    <p:sldId id="265" r:id="rId8"/>
    <p:sldId id="259" r:id="rId9"/>
    <p:sldId id="262" r:id="rId10"/>
    <p:sldId id="270" r:id="rId11"/>
    <p:sldId id="261" r:id="rId12"/>
    <p:sldId id="266" r:id="rId13"/>
    <p:sldId id="267" r:id="rId14"/>
    <p:sldId id="268" r:id="rId15"/>
    <p:sldId id="272" r:id="rId16"/>
    <p:sldId id="269" r:id="rId17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66CC"/>
    <a:srgbClr val="0066CC"/>
    <a:srgbClr val="5F5F5F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03" autoAdjust="0"/>
    <p:restoredTop sz="90929"/>
  </p:normalViewPr>
  <p:slideViewPr>
    <p:cSldViewPr>
      <p:cViewPr varScale="1">
        <p:scale>
          <a:sx n="142" d="100"/>
          <a:sy n="142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mtClean="0"/>
              <a:t>Digital Preservation at INIS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20" y="0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734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mtClean="0"/>
              <a:t>GL15 Conference, Bratislava, 2 December 2013 </a:t>
            </a: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20" y="9431734"/>
            <a:ext cx="2946255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37" tIns="46218" rIns="92437" bIns="462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2EDCA1-40D0-43D2-97B4-71D42EE379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3662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Digital Preservation at INIS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3BE44-517B-40BA-BCD3-4443EFC23243}" type="datetimeFigureOut">
              <a:rPr lang="en-GB" smtClean="0"/>
              <a:t>2013-10-24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GL15 Conference, Bratislava, 2 December 2013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17F6A-72D1-41B9-A2FD-107F7BD788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16451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17F6A-72D1-41B9-A2FD-107F7BD788D3}" type="slidenum">
              <a:rPr lang="en-GB" smtClean="0"/>
              <a:t>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GL15 Conference, Bratislava, 2 December 2013 </a:t>
            </a:r>
            <a:endParaRPr lang="en-GB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GB" smtClean="0"/>
              <a:t>Digital Preservation at INIS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064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17F6A-72D1-41B9-A2FD-107F7BD788D3}" type="slidenum">
              <a:rPr lang="en-GB" smtClean="0"/>
              <a:t>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GL15 Conference, Bratislava, 2 December 2013 </a:t>
            </a:r>
            <a:endParaRPr lang="en-GB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GB" smtClean="0"/>
              <a:t>Digital Preservation at INIS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06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Text Box 10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>
              <a:spcBef>
                <a:spcPct val="50000"/>
              </a:spcBef>
            </a:pPr>
            <a:r>
              <a:rPr lang="en-US" sz="900" b="1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4107" name="Picture 11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4108" name="Picture 12" descr="\\161.5.128.084\MTIT-Home\ALICV\My Documents\My Pictures\IAEAPresBkng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2F345-1B9A-45C0-8B74-17EA4A07F4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04934-012D-4DF9-B835-9FFD691C9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4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38AA2-A647-4DD3-8964-BF4D566E7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1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6343B-2295-47D0-A9B4-7B8049F68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9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AB21E-52F5-4BC7-9224-53A00F2968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5893F-404F-4FF0-867C-B02BCEEA40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BFCE1-F85A-4C1B-9A8E-974A0FA751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5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13801-2B02-4C2A-A24E-16D8D11920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4C37E-B6E0-4261-854F-FC73A5061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20301-097F-4C01-BD2E-869B22E9EB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\\pc26995\Projects\ICS\ICS.VB6\ICSUI\Graphics\IAEAlogo_Black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3080" name="Picture 8" descr="slide_logo_bg2.jpg                                             00056D31Macintosh HD                   B746CC0A: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783388" y="6369050"/>
            <a:ext cx="167640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4154488" y="6369050"/>
            <a:ext cx="2624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664"/>
            <a:ext cx="9144000" cy="1771650"/>
          </a:xfrm>
        </p:spPr>
        <p:txBody>
          <a:bodyPr/>
          <a:lstStyle/>
          <a:p>
            <a:r>
              <a:rPr lang="en-GB" sz="28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Digital Preservation at </a:t>
            </a:r>
            <a:br>
              <a:rPr lang="en-GB" sz="28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</a:br>
            <a:r>
              <a:rPr lang="en-GB" sz="2800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International Nuclear Information System (INIS)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18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Dobrica</a:t>
            </a:r>
            <a:r>
              <a:rPr lang="en-GB" sz="1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Savić</a:t>
            </a:r>
            <a:r>
              <a:rPr lang="en-GB" sz="18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 &amp;  Germain </a:t>
            </a:r>
            <a:r>
              <a:rPr lang="en-GB" sz="18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St-Pierre</a:t>
            </a: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en-GB" sz="1600" dirty="0" smtClean="0">
                <a:solidFill>
                  <a:schemeClr val="tx2"/>
                </a:solidFill>
              </a:rPr>
              <a:t>Nuclear </a:t>
            </a:r>
            <a:r>
              <a:rPr lang="en-GB" sz="1600" dirty="0">
                <a:solidFill>
                  <a:schemeClr val="tx2"/>
                </a:solidFill>
              </a:rPr>
              <a:t>Information </a:t>
            </a:r>
            <a:r>
              <a:rPr lang="en-GB" sz="1600" dirty="0" smtClean="0">
                <a:solidFill>
                  <a:schemeClr val="tx2"/>
                </a:solidFill>
              </a:rPr>
              <a:t>Section, IAEA</a:t>
            </a:r>
          </a:p>
          <a:p>
            <a:r>
              <a:rPr lang="en-GB" sz="1600" dirty="0" smtClean="0">
                <a:solidFill>
                  <a:schemeClr val="tx2"/>
                </a:solidFill>
              </a:rPr>
              <a:t>Vienna </a:t>
            </a:r>
            <a:r>
              <a:rPr lang="en-GB" sz="1600" dirty="0">
                <a:solidFill>
                  <a:schemeClr val="tx2"/>
                </a:solidFill>
              </a:rPr>
              <a:t>Austria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260648"/>
            <a:ext cx="8856984" cy="432048"/>
          </a:xfrm>
        </p:spPr>
        <p:txBody>
          <a:bodyPr/>
          <a:lstStyle/>
          <a:p>
            <a:pPr algn="ctr"/>
            <a:r>
              <a:rPr lang="en-US" sz="1800" dirty="0" smtClean="0"/>
              <a:t>INIS</a:t>
            </a:r>
            <a:r>
              <a:rPr lang="en-US" sz="1800" dirty="0"/>
              <a:t> </a:t>
            </a:r>
            <a:r>
              <a:rPr lang="en-US" sz="1800" dirty="0" smtClean="0"/>
              <a:t>Imaging System (INISIS</a:t>
            </a:r>
            <a:r>
              <a:rPr lang="en-US" sz="1800" dirty="0" smtClean="0"/>
              <a:t>) (</a:t>
            </a:r>
            <a:r>
              <a:rPr lang="en-US" sz="1800" dirty="0" smtClean="0"/>
              <a:t>1997-2003)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611560" y="1124744"/>
            <a:ext cx="8147248" cy="1944216"/>
          </a:xfrm>
        </p:spPr>
        <p:txBody>
          <a:bodyPr/>
          <a:lstStyle/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Image-based production system by </a:t>
            </a:r>
            <a:r>
              <a:rPr lang="en-US" sz="1800" dirty="0" err="1" smtClean="0">
                <a:solidFill>
                  <a:schemeClr val="tx1"/>
                </a:solidFill>
              </a:rPr>
              <a:t>Jouve</a:t>
            </a:r>
            <a:r>
              <a:rPr lang="en-US" sz="1800" dirty="0" smtClean="0">
                <a:solidFill>
                  <a:schemeClr val="tx1"/>
                </a:solidFill>
              </a:rPr>
              <a:t> Systems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B/W scanning, </a:t>
            </a:r>
            <a:r>
              <a:rPr lang="en-US" sz="1800" dirty="0" smtClean="0">
                <a:solidFill>
                  <a:schemeClr val="tx1"/>
                </a:solidFill>
              </a:rPr>
              <a:t>image enhancement</a:t>
            </a:r>
            <a:r>
              <a:rPr lang="en-US" sz="1800" dirty="0" smtClean="0">
                <a:solidFill>
                  <a:schemeClr val="tx1"/>
                </a:solidFill>
              </a:rPr>
              <a:t>, link to bibliographic metadata using bar codes, validation and CD image creation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Format supported: single-page TIFF Group 4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2 b/w Fujitsu production scanners, 5 workstations, 2 servers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96952"/>
            <a:ext cx="4392488" cy="3005496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71800" y="6369050"/>
            <a:ext cx="4006825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/>
          <a:lstStyle/>
          <a:p>
            <a:pPr algn="ctr"/>
            <a:r>
              <a:rPr lang="en-US" sz="1800" dirty="0" smtClean="0"/>
              <a:t>INIS</a:t>
            </a:r>
            <a:r>
              <a:rPr lang="en-US" sz="1800" dirty="0"/>
              <a:t> </a:t>
            </a:r>
            <a:r>
              <a:rPr lang="en-US" sz="1800" dirty="0" smtClean="0"/>
              <a:t>Imaging System 2000 (INISIS2K</a:t>
            </a:r>
            <a:r>
              <a:rPr lang="en-US" sz="1800" dirty="0" smtClean="0"/>
              <a:t>) (</a:t>
            </a:r>
            <a:r>
              <a:rPr lang="en-US" sz="1800" dirty="0" smtClean="0"/>
              <a:t>2003-2009)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124744"/>
            <a:ext cx="8291264" cy="1296144"/>
          </a:xfrm>
        </p:spPr>
        <p:txBody>
          <a:bodyPr/>
          <a:lstStyle/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32-bit </a:t>
            </a:r>
            <a:r>
              <a:rPr lang="en-US" sz="1800" dirty="0">
                <a:solidFill>
                  <a:schemeClr val="tx1"/>
                </a:solidFill>
              </a:rPr>
              <a:t>modular Capture </a:t>
            </a:r>
            <a:r>
              <a:rPr lang="en-US" sz="1800" dirty="0" smtClean="0">
                <a:solidFill>
                  <a:schemeClr val="tx1"/>
                </a:solidFill>
              </a:rPr>
              <a:t>System (EMC </a:t>
            </a:r>
            <a:r>
              <a:rPr lang="en-US" sz="1800" dirty="0" err="1" smtClean="0">
                <a:solidFill>
                  <a:schemeClr val="tx1"/>
                </a:solidFill>
              </a:rPr>
              <a:t>InputAccel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B/W, Greyscale and Color Scanning, OCR, output to PDF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Integration with </a:t>
            </a:r>
            <a:r>
              <a:rPr lang="en-US" sz="1800" dirty="0" err="1" smtClean="0">
                <a:solidFill>
                  <a:schemeClr val="tx1"/>
                </a:solidFill>
              </a:rPr>
              <a:t>Livelink</a:t>
            </a:r>
            <a:r>
              <a:rPr lang="en-US" sz="1800" dirty="0" smtClean="0">
                <a:solidFill>
                  <a:schemeClr val="tx1"/>
                </a:solidFill>
              </a:rPr>
              <a:t>-based INIS Data Processing System (IDPS)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</a:rPr>
              <a:t>2 </a:t>
            </a:r>
            <a:r>
              <a:rPr lang="en-US" sz="1800" dirty="0" smtClean="0">
                <a:solidFill>
                  <a:schemeClr val="tx1"/>
                </a:solidFill>
              </a:rPr>
              <a:t>B/W </a:t>
            </a:r>
            <a:r>
              <a:rPr lang="en-US" sz="1800" dirty="0">
                <a:solidFill>
                  <a:schemeClr val="tx1"/>
                </a:solidFill>
              </a:rPr>
              <a:t>Fujitsu production </a:t>
            </a:r>
            <a:r>
              <a:rPr lang="en-US" sz="1800" dirty="0" smtClean="0">
                <a:solidFill>
                  <a:schemeClr val="tx1"/>
                </a:solidFill>
              </a:rPr>
              <a:t>scanners, 1 Kodak i260 color scanner, dedicated workstations for image enhancement and OCR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996952"/>
            <a:ext cx="5111750" cy="3040686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83768" y="6369050"/>
            <a:ext cx="4294857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/>
          <a:lstStyle/>
          <a:p>
            <a:pPr algn="ctr"/>
            <a:r>
              <a:rPr lang="en-US" sz="1800" dirty="0" smtClean="0"/>
              <a:t>Current Technical </a:t>
            </a:r>
            <a:r>
              <a:rPr lang="en-US" sz="1800" dirty="0" smtClean="0"/>
              <a:t>Infrastructure (</a:t>
            </a:r>
            <a:r>
              <a:rPr lang="en-US" sz="1800" dirty="0" smtClean="0"/>
              <a:t>2010 to present)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268760"/>
            <a:ext cx="8291264" cy="3168352"/>
          </a:xfrm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Robust NCL </a:t>
            </a:r>
            <a:r>
              <a:rPr lang="en-US" sz="1800" dirty="0" smtClean="0">
                <a:solidFill>
                  <a:schemeClr val="tx1"/>
                </a:solidFill>
              </a:rPr>
              <a:t>Collection System </a:t>
            </a:r>
            <a:r>
              <a:rPr lang="en-US" sz="1800" dirty="0" smtClean="0">
                <a:solidFill>
                  <a:schemeClr val="tx1"/>
                </a:solidFill>
              </a:rPr>
              <a:t>to support </a:t>
            </a:r>
            <a:r>
              <a:rPr lang="en-US" sz="1800" dirty="0" smtClean="0">
                <a:solidFill>
                  <a:schemeClr val="tx1"/>
                </a:solidFill>
              </a:rPr>
              <a:t>its continuous growth</a:t>
            </a:r>
            <a:endParaRPr lang="en-US" sz="18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Flexible tools to support </a:t>
            </a:r>
            <a:r>
              <a:rPr lang="en-US" sz="1800" dirty="0" smtClean="0">
                <a:solidFill>
                  <a:schemeClr val="tx1"/>
                </a:solidFill>
              </a:rPr>
              <a:t>different </a:t>
            </a:r>
            <a:r>
              <a:rPr lang="en-US" sz="1800" dirty="0" smtClean="0">
                <a:solidFill>
                  <a:schemeClr val="tx1"/>
                </a:solidFill>
              </a:rPr>
              <a:t>projects: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PixEdit</a:t>
            </a:r>
            <a:r>
              <a:rPr lang="en-US" sz="1800" dirty="0" smtClean="0">
                <a:solidFill>
                  <a:schemeClr val="tx1"/>
                </a:solidFill>
              </a:rPr>
              <a:t> 7 (scanning, image enhancement)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ABBYY </a:t>
            </a:r>
            <a:r>
              <a:rPr lang="en-US" sz="1800" dirty="0" err="1" smtClean="0">
                <a:solidFill>
                  <a:schemeClr val="tx1"/>
                </a:solidFill>
              </a:rPr>
              <a:t>FineReader</a:t>
            </a:r>
            <a:r>
              <a:rPr lang="en-US" sz="1800" dirty="0" smtClean="0">
                <a:solidFill>
                  <a:schemeClr val="tx1"/>
                </a:solidFill>
              </a:rPr>
              <a:t> Corporate Edition 11 (multilingual OCR)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2 </a:t>
            </a:r>
            <a:r>
              <a:rPr lang="en-US" sz="1800" dirty="0" smtClean="0">
                <a:solidFill>
                  <a:schemeClr val="tx1"/>
                </a:solidFill>
              </a:rPr>
              <a:t>scanners (Fujitsu fi-5750c with VRS, Kodak i1440) that support color, greyscale and b/w scanning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2 Sunrise microfiche scanners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4 workstations with quad-core processors</a:t>
            </a:r>
          </a:p>
          <a:p>
            <a:pPr lvl="1"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284984"/>
            <a:ext cx="2952328" cy="2423392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55776" y="6369050"/>
            <a:ext cx="4222849" cy="293688"/>
          </a:xfrm>
        </p:spPr>
        <p:txBody>
          <a:bodyPr/>
          <a:lstStyle/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 anchor="ctr"/>
          <a:lstStyle/>
          <a:p>
            <a:pPr algn="ctr"/>
            <a:r>
              <a:rPr lang="en-US" sz="1800" dirty="0" smtClean="0"/>
              <a:t>Microfich</a:t>
            </a:r>
            <a:r>
              <a:rPr lang="en-US" sz="1800" b="0" dirty="0" smtClean="0"/>
              <a:t>e</a:t>
            </a:r>
            <a:r>
              <a:rPr lang="en-US" sz="1800" dirty="0" smtClean="0"/>
              <a:t> Digitization Project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124744"/>
            <a:ext cx="8640960" cy="3960440"/>
          </a:xfrm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The microfiche digitization started in 2002 </a:t>
            </a:r>
            <a:r>
              <a:rPr lang="en-US" sz="1800" dirty="0" smtClean="0">
                <a:solidFill>
                  <a:schemeClr val="tx1"/>
                </a:solidFill>
              </a:rPr>
              <a:t>as </a:t>
            </a:r>
            <a:r>
              <a:rPr lang="en-US" sz="1800" dirty="0" smtClean="0">
                <a:solidFill>
                  <a:schemeClr val="tx1"/>
                </a:solidFill>
              </a:rPr>
              <a:t>support </a:t>
            </a:r>
            <a:r>
              <a:rPr lang="en-US" sz="1800" dirty="0" smtClean="0">
                <a:solidFill>
                  <a:schemeClr val="tx1"/>
                </a:solidFill>
              </a:rPr>
              <a:t>to document </a:t>
            </a:r>
            <a:r>
              <a:rPr lang="en-US" sz="1800" dirty="0" smtClean="0">
                <a:solidFill>
                  <a:schemeClr val="tx1"/>
                </a:solidFill>
              </a:rPr>
              <a:t>delivery </a:t>
            </a:r>
            <a:r>
              <a:rPr lang="en-US" sz="1800" dirty="0" smtClean="0">
                <a:solidFill>
                  <a:schemeClr val="tx1"/>
                </a:solidFill>
              </a:rPr>
              <a:t>service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Scanning part had to be outsourced to 3 different </a:t>
            </a:r>
            <a:r>
              <a:rPr lang="en-US" sz="1800" dirty="0" smtClean="0">
                <a:solidFill>
                  <a:schemeClr val="tx1"/>
                </a:solidFill>
              </a:rPr>
              <a:t>companies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Image enhancement, OCR and output to PDF done </a:t>
            </a:r>
            <a:r>
              <a:rPr lang="en-US" sz="1800" dirty="0" smtClean="0">
                <a:solidFill>
                  <a:schemeClr val="tx1"/>
                </a:solidFill>
              </a:rPr>
              <a:t>in-house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2 Sunrise microfiche scanners (300 true dpi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Special scanning utility (</a:t>
            </a:r>
            <a:r>
              <a:rPr lang="en-US" sz="1800" dirty="0" err="1" smtClean="0">
                <a:solidFill>
                  <a:schemeClr val="tx1"/>
                </a:solidFill>
              </a:rPr>
              <a:t>Scanflow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Image enhancement with </a:t>
            </a:r>
            <a:r>
              <a:rPr lang="en-US" sz="1800" dirty="0" err="1" smtClean="0">
                <a:solidFill>
                  <a:schemeClr val="tx1"/>
                </a:solidFill>
              </a:rPr>
              <a:t>PixEdit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7</a:t>
            </a:r>
            <a:endParaRPr lang="en-US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8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OCR with ABBYY </a:t>
            </a:r>
            <a:r>
              <a:rPr lang="en-US" sz="1800" dirty="0" err="1" smtClean="0">
                <a:solidFill>
                  <a:schemeClr val="tx1"/>
                </a:solidFill>
              </a:rPr>
              <a:t>FineReader</a:t>
            </a:r>
            <a:r>
              <a:rPr lang="en-US" sz="1800" dirty="0" smtClean="0">
                <a:solidFill>
                  <a:schemeClr val="tx1"/>
                </a:solidFill>
              </a:rPr>
              <a:t> 11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2744561" cy="3309999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43808" y="6369050"/>
            <a:ext cx="3934817" cy="293688"/>
          </a:xfrm>
        </p:spPr>
        <p:txBody>
          <a:bodyPr/>
          <a:lstStyle/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 anchor="ctr"/>
          <a:lstStyle/>
          <a:p>
            <a:pPr algn="ctr"/>
            <a:r>
              <a:rPr lang="en-US" sz="1800" dirty="0" smtClean="0"/>
              <a:t>Other Digitization Activities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539552" y="1700808"/>
            <a:ext cx="7920880" cy="2808312"/>
          </a:xfrm>
        </p:spPr>
        <p:txBody>
          <a:bodyPr/>
          <a:lstStyle/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Support </a:t>
            </a:r>
            <a:r>
              <a:rPr lang="en-US" sz="1800" dirty="0" smtClean="0">
                <a:solidFill>
                  <a:schemeClr val="tx1"/>
                </a:solidFill>
              </a:rPr>
              <a:t>digitization initiatives </a:t>
            </a:r>
            <a:r>
              <a:rPr lang="en-US" sz="1800" dirty="0" smtClean="0">
                <a:solidFill>
                  <a:schemeClr val="tx1"/>
                </a:solidFill>
              </a:rPr>
              <a:t>from Member States</a:t>
            </a:r>
          </a:p>
          <a:p>
            <a:pPr lvl="2"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France</a:t>
            </a:r>
            <a:r>
              <a:rPr lang="en-US" sz="1400" dirty="0" smtClean="0">
                <a:solidFill>
                  <a:schemeClr val="tx1"/>
                </a:solidFill>
              </a:rPr>
              <a:t>, Mexico, Sweden, </a:t>
            </a:r>
            <a:r>
              <a:rPr lang="en-US" sz="1400" dirty="0" smtClean="0">
                <a:solidFill>
                  <a:schemeClr val="tx1"/>
                </a:solidFill>
              </a:rPr>
              <a:t>USA, </a:t>
            </a:r>
            <a:r>
              <a:rPr lang="en-US" sz="1400" dirty="0" smtClean="0">
                <a:solidFill>
                  <a:schemeClr val="tx1"/>
                </a:solidFill>
              </a:rPr>
              <a:t>Serbia, etc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lvl="2"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Digitization of old IAEA </a:t>
            </a:r>
            <a:r>
              <a:rPr lang="en-US" sz="1800" dirty="0" smtClean="0">
                <a:solidFill>
                  <a:schemeClr val="tx1"/>
                </a:solidFill>
              </a:rPr>
              <a:t>publications </a:t>
            </a:r>
          </a:p>
          <a:p>
            <a:pPr lvl="1">
              <a:defRPr/>
            </a:pPr>
            <a:r>
              <a:rPr lang="en-US" sz="1600" dirty="0">
                <a:solidFill>
                  <a:schemeClr val="tx1"/>
                </a:solidFill>
              </a:rPr>
              <a:t>	</a:t>
            </a:r>
            <a:r>
              <a:rPr lang="en-US" sz="1400" dirty="0" smtClean="0">
                <a:solidFill>
                  <a:schemeClr val="tx1"/>
                </a:solidFill>
              </a:rPr>
              <a:t>Proceedings </a:t>
            </a:r>
            <a:r>
              <a:rPr lang="en-US" sz="1400" dirty="0" smtClean="0">
                <a:solidFill>
                  <a:schemeClr val="tx1"/>
                </a:solidFill>
              </a:rPr>
              <a:t>Series, Safety Series, </a:t>
            </a:r>
            <a:r>
              <a:rPr lang="en-US" sz="1400" dirty="0" smtClean="0">
                <a:solidFill>
                  <a:schemeClr val="tx1"/>
                </a:solidFill>
              </a:rPr>
              <a:t>IAEA Bulletin</a:t>
            </a:r>
            <a:r>
              <a:rPr lang="en-US" sz="1400" dirty="0" smtClean="0">
                <a:solidFill>
                  <a:schemeClr val="tx1"/>
                </a:solidFill>
              </a:rPr>
              <a:t>, IAEA Board of Governors, 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        </a:t>
            </a:r>
            <a:r>
              <a:rPr lang="en-US" sz="1400" dirty="0" smtClean="0">
                <a:solidFill>
                  <a:schemeClr val="tx1"/>
                </a:solidFill>
              </a:rPr>
              <a:t>International </a:t>
            </a:r>
            <a:r>
              <a:rPr lang="en-US" sz="1400" dirty="0" smtClean="0">
                <a:solidFill>
                  <a:schemeClr val="tx1"/>
                </a:solidFill>
              </a:rPr>
              <a:t>Nuclear Data Committee (INDC), etc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69050"/>
            <a:ext cx="4248472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6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 anchor="ctr"/>
          <a:lstStyle/>
          <a:p>
            <a:pPr algn="ctr"/>
            <a:r>
              <a:rPr lang="en-US" sz="1800" dirty="0" smtClean="0"/>
              <a:t>Conclusions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1196752"/>
            <a:ext cx="8568952" cy="4608512"/>
          </a:xfrm>
        </p:spPr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Digitization projects require: 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serious planning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substantial funds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qualified staff (internal or external)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awareness </a:t>
            </a:r>
            <a:r>
              <a:rPr lang="en-GB" sz="1400" dirty="0">
                <a:solidFill>
                  <a:schemeClr val="tx1"/>
                </a:solidFill>
                <a:latin typeface="Arial Narrow" pitchFamily="34" charset="0"/>
              </a:rPr>
              <a:t>of </a:t>
            </a: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standards</a:t>
            </a:r>
          </a:p>
          <a:p>
            <a:pPr marL="628650" lvl="1" indent="-171450">
              <a:buFont typeface="Wingdings" pitchFamily="2" charset="2"/>
              <a:buChar char="§"/>
            </a:pPr>
            <a:r>
              <a:rPr lang="en-GB" sz="1400" dirty="0">
                <a:solidFill>
                  <a:schemeClr val="tx1"/>
                </a:solidFill>
                <a:latin typeface="Arial Narrow" pitchFamily="34" charset="0"/>
              </a:rPr>
              <a:t>w</a:t>
            </a: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ell </a:t>
            </a:r>
            <a:r>
              <a:rPr lang="en-GB" sz="1400" dirty="0">
                <a:solidFill>
                  <a:schemeClr val="tx1"/>
                </a:solidFill>
                <a:latin typeface="Arial Narrow" pitchFamily="34" charset="0"/>
              </a:rPr>
              <a:t>defined </a:t>
            </a:r>
            <a:r>
              <a:rPr lang="en-GB" sz="1400" dirty="0" smtClean="0">
                <a:solidFill>
                  <a:schemeClr val="tx1"/>
                </a:solidFill>
                <a:latin typeface="Arial Narrow" pitchFamily="34" charset="0"/>
              </a:rPr>
              <a:t>purpose</a:t>
            </a:r>
          </a:p>
          <a:p>
            <a:pPr marL="171450" lvl="1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Maintenance of high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quality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digitization process is a must</a:t>
            </a:r>
            <a:endParaRPr lang="en-GB" sz="1600" dirty="0">
              <a:solidFill>
                <a:schemeClr val="tx1"/>
              </a:solidFill>
              <a:latin typeface="Arial Narrow" pitchFamily="34" charset="0"/>
            </a:endParaRPr>
          </a:p>
          <a:p>
            <a:pPr marL="171450" lvl="1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Document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preparation, selection of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proper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scanning techniques, type of equipment, and adherence to current standards,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determine digitization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success or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failure</a:t>
            </a:r>
            <a:endParaRPr lang="en-GB" sz="1600" dirty="0">
              <a:solidFill>
                <a:schemeClr val="tx1"/>
              </a:solidFill>
              <a:latin typeface="Arial Narrow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Digitization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should not be a goal in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itself - its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ultimate use and usefulness must always be taken into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account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Meaningful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and searchable metadata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should accompany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any digitized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collection, making online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search and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retrieval efficient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Long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term preservation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needs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to be considered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in order to </a:t>
            </a:r>
            <a:r>
              <a:rPr lang="en-GB" sz="1600" dirty="0">
                <a:solidFill>
                  <a:schemeClr val="tx1"/>
                </a:solidFill>
                <a:latin typeface="Arial Narrow" pitchFamily="34" charset="0"/>
              </a:rPr>
              <a:t>ensure future sustainability and availability of the digitized </a:t>
            </a:r>
            <a:r>
              <a:rPr lang="en-GB" sz="1600" dirty="0" smtClean="0">
                <a:solidFill>
                  <a:schemeClr val="tx1"/>
                </a:solidFill>
                <a:latin typeface="Arial Narrow" pitchFamily="34" charset="0"/>
              </a:rPr>
              <a:t>collection</a:t>
            </a:r>
            <a:endParaRPr lang="en-GB" sz="1600" dirty="0">
              <a:solidFill>
                <a:schemeClr val="tx1"/>
              </a:solidFill>
              <a:latin typeface="Arial Narrow" pitchFamily="34" charset="0"/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6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69050"/>
            <a:ext cx="4248472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3728" y="3295609"/>
            <a:ext cx="4406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  <a:buClr>
                <a:srgbClr val="99CCFF"/>
              </a:buClr>
              <a:buSzPct val="110000"/>
              <a:defRPr/>
            </a:pPr>
            <a:r>
              <a:rPr lang="en-US" sz="4000" kern="0" dirty="0">
                <a:solidFill>
                  <a:srgbClr val="FFFFCC"/>
                </a:solidFill>
                <a:latin typeface="Arial Rounded MT Bold" pitchFamily="34" charset="0"/>
              </a:rPr>
              <a:t>Thank you !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27784" y="6369050"/>
            <a:ext cx="4150841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27366" y="1628800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Nothing endures but change!</a:t>
            </a:r>
          </a:p>
          <a:p>
            <a:pPr algn="ctr"/>
            <a:r>
              <a:rPr lang="en-GB" sz="1400" dirty="0" smtClean="0">
                <a:latin typeface="Comic Sans MS" pitchFamily="66" charset="0"/>
              </a:rPr>
              <a:t>                      Heraclitus </a:t>
            </a:r>
            <a:r>
              <a:rPr lang="en-GB" sz="1400" dirty="0">
                <a:latin typeface="Comic Sans MS" pitchFamily="66" charset="0"/>
              </a:rPr>
              <a:t>(2500 years ago)</a:t>
            </a:r>
          </a:p>
        </p:txBody>
      </p:sp>
    </p:spTree>
    <p:extLst>
      <p:ext uri="{BB962C8B-B14F-4D97-AF65-F5344CB8AC3E}">
        <p14:creationId xmlns:p14="http://schemas.microsoft.com/office/powerpoint/2010/main" val="111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1412776"/>
            <a:ext cx="7745809" cy="457200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</a:rPr>
              <a:t>About INIS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</a:rPr>
              <a:t>INIS Collection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</a:rPr>
              <a:t>NCL Processing and Distribution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>
                <a:solidFill>
                  <a:schemeClr val="tx1"/>
                </a:solidFill>
              </a:rPr>
              <a:t>INIS NCL Collection on Microfiche (1970-1996</a:t>
            </a:r>
            <a:r>
              <a:rPr lang="fr-FR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INIS Imaging System (INISIS) (1997-2003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First Steps in Digitization: Imaging Pilot Project (Summer 1995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INIS Imaging System 2000 (INISIS2K) (2003-2009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Current Technical Infrastructure (2010 to present</a:t>
            </a:r>
            <a:r>
              <a:rPr lang="en-GB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Microfiche Digitization </a:t>
            </a:r>
            <a:r>
              <a:rPr lang="en-GB" sz="2000" dirty="0" smtClean="0">
                <a:solidFill>
                  <a:schemeClr val="tx1"/>
                </a:solidFill>
              </a:rPr>
              <a:t>Project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</a:rPr>
              <a:t>Other Digitization </a:t>
            </a:r>
            <a:r>
              <a:rPr lang="en-GB" sz="2000" dirty="0" smtClean="0">
                <a:solidFill>
                  <a:schemeClr val="tx1"/>
                </a:solidFill>
              </a:rPr>
              <a:t>Activities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2000" dirty="0" smtClean="0">
                <a:solidFill>
                  <a:schemeClr val="tx1"/>
                </a:solidFill>
              </a:rPr>
              <a:t>Conclusions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Contents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83768" y="6369050"/>
            <a:ext cx="4294857" cy="293688"/>
          </a:xfrm>
        </p:spPr>
        <p:txBody>
          <a:bodyPr/>
          <a:lstStyle/>
          <a:p>
            <a:r>
              <a:rPr lang="it-IT" smtClean="0"/>
              <a:t>GL15 Conference, Bratislava, Slovak Republic, 2-3 December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8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dirty="0" smtClean="0"/>
              <a:t>International Nuclear Information System (INIS)</a:t>
            </a:r>
            <a:endParaRPr lang="en-US" sz="1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" y="2780928"/>
            <a:ext cx="4086751" cy="2952328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60" y="2780928"/>
            <a:ext cx="4010389" cy="2952328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51520" y="1196752"/>
            <a:ext cx="8892480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99CCFF"/>
              </a:buClr>
              <a:buSzPct val="110000"/>
              <a:buFont typeface="Arial" pitchFamily="34" charset="0"/>
              <a:buChar char="•"/>
            </a:pPr>
            <a:r>
              <a:rPr lang="en-GB" sz="1600" dirty="0" smtClean="0">
                <a:latin typeface="+mn-lt"/>
              </a:rPr>
              <a:t>One </a:t>
            </a:r>
            <a:r>
              <a:rPr lang="en-GB" sz="1600" dirty="0">
                <a:latin typeface="+mn-lt"/>
              </a:rPr>
              <a:t>of the world's largest collections of published information on the peaceful uses of nuclear science and </a:t>
            </a:r>
            <a:r>
              <a:rPr lang="en-GB" sz="1600" dirty="0" smtClean="0">
                <a:latin typeface="+mn-lt"/>
              </a:rPr>
              <a:t>technology</a:t>
            </a:r>
          </a:p>
          <a:p>
            <a:pPr marL="342900" indent="-342900">
              <a:spcBef>
                <a:spcPct val="20000"/>
              </a:spcBef>
              <a:buClr>
                <a:srgbClr val="99CCFF"/>
              </a:buClr>
              <a:buSzPct val="110000"/>
              <a:buFont typeface="Arial" pitchFamily="34" charset="0"/>
              <a:buChar char="•"/>
            </a:pPr>
            <a:r>
              <a:rPr lang="en-GB" sz="1600" dirty="0">
                <a:latin typeface="+mn-lt"/>
              </a:rPr>
              <a:t>43 years of international cooperation</a:t>
            </a:r>
          </a:p>
          <a:p>
            <a:pPr marL="342900" indent="-342900">
              <a:spcBef>
                <a:spcPct val="20000"/>
              </a:spcBef>
              <a:buClr>
                <a:srgbClr val="99CCFF"/>
              </a:buClr>
              <a:buSzPct val="110000"/>
              <a:buFont typeface="Arial" pitchFamily="34" charset="0"/>
              <a:buChar char="•"/>
            </a:pPr>
            <a:r>
              <a:rPr lang="en-GB" sz="1600" dirty="0" smtClean="0">
                <a:latin typeface="+mn-lt"/>
              </a:rPr>
              <a:t>Operated by the IAEA in collaboration with </a:t>
            </a:r>
            <a:r>
              <a:rPr lang="en-GB" sz="1600" dirty="0" smtClean="0">
                <a:latin typeface="+mn-lt"/>
              </a:rPr>
              <a:t>128 </a:t>
            </a:r>
            <a:r>
              <a:rPr lang="en-GB" sz="1600" dirty="0">
                <a:latin typeface="+mn-lt"/>
              </a:rPr>
              <a:t>countries and 24 international organizations</a:t>
            </a:r>
          </a:p>
          <a:p>
            <a:pPr marL="342900" indent="-342900">
              <a:spcBef>
                <a:spcPct val="20000"/>
              </a:spcBef>
              <a:buClr>
                <a:srgbClr val="99CCFF"/>
              </a:buClr>
              <a:buSzPct val="110000"/>
              <a:buFont typeface="Arial" pitchFamily="34" charset="0"/>
              <a:buChar char="•"/>
            </a:pPr>
            <a:endParaRPr lang="en-GB" sz="1600" dirty="0">
              <a:latin typeface="+mn-l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915816" y="6369050"/>
            <a:ext cx="4176464" cy="293688"/>
          </a:xfrm>
        </p:spPr>
        <p:txBody>
          <a:bodyPr/>
          <a:lstStyle/>
          <a:p>
            <a:r>
              <a:rPr lang="it-IT" smtClean="0"/>
              <a:t>GL15 Conference, Bratislava, Slovak Republic, 2-3 December 2013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AB21E-52F5-4BC7-9224-53A00F2968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23528" y="1196752"/>
            <a:ext cx="8593138" cy="1008112"/>
          </a:xfrm>
        </p:spPr>
        <p:txBody>
          <a:bodyPr/>
          <a:lstStyle/>
          <a:p>
            <a:r>
              <a:rPr lang="en-GB" sz="1800" i="1" dirty="0" smtClean="0">
                <a:solidFill>
                  <a:schemeClr val="tx1"/>
                </a:solidFill>
              </a:rPr>
              <a:t>Free </a:t>
            </a:r>
            <a:r>
              <a:rPr lang="en-GB" sz="1800" i="1" dirty="0" smtClean="0">
                <a:solidFill>
                  <a:schemeClr val="tx1"/>
                </a:solidFill>
              </a:rPr>
              <a:t>online </a:t>
            </a:r>
            <a:r>
              <a:rPr lang="en-GB" sz="1800" i="1" dirty="0">
                <a:solidFill>
                  <a:schemeClr val="tx1"/>
                </a:solidFill>
              </a:rPr>
              <a:t>access</a:t>
            </a:r>
            <a:r>
              <a:rPr lang="en-GB" sz="1800" dirty="0">
                <a:solidFill>
                  <a:schemeClr val="tx1"/>
                </a:solidFill>
              </a:rPr>
              <a:t> to a unique collection of non-conventional </a:t>
            </a:r>
            <a:r>
              <a:rPr lang="en-GB" sz="1800" dirty="0" smtClean="0">
                <a:solidFill>
                  <a:schemeClr val="tx1"/>
                </a:solidFill>
              </a:rPr>
              <a:t>(grey) literature </a:t>
            </a:r>
            <a:r>
              <a:rPr lang="en-GB" sz="1800" i="1" dirty="0" smtClean="0">
                <a:solidFill>
                  <a:schemeClr val="accent1"/>
                </a:solidFill>
              </a:rPr>
              <a:t>www.iaea.org/inis</a:t>
            </a:r>
            <a:endParaRPr lang="en-GB" sz="1800" dirty="0" smtClean="0">
              <a:solidFill>
                <a:schemeClr val="accent1"/>
              </a:solidFill>
            </a:endParaRPr>
          </a:p>
          <a:p>
            <a:r>
              <a:rPr lang="en-GB" sz="1800" dirty="0" smtClean="0">
                <a:solidFill>
                  <a:schemeClr val="tx1"/>
                </a:solidFill>
              </a:rPr>
              <a:t>Sophisticated Google-based search engine</a:t>
            </a:r>
          </a:p>
          <a:p>
            <a:r>
              <a:rPr lang="en-GB" sz="1800" dirty="0" smtClean="0">
                <a:solidFill>
                  <a:schemeClr val="tx1"/>
                </a:solidFill>
              </a:rPr>
              <a:t>Unique multilingual nuclear thesaurus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752" y="3068960"/>
            <a:ext cx="3933428" cy="280831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55776" y="6369050"/>
            <a:ext cx="4222849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US" sz="1800" dirty="0" smtClean="0"/>
              <a:t>International Nuclear Information System (INIS)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82575" y="1196752"/>
            <a:ext cx="8593138" cy="1368152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Over </a:t>
            </a:r>
            <a:r>
              <a:rPr lang="en-US" sz="1800" dirty="0" smtClean="0">
                <a:solidFill>
                  <a:schemeClr val="tx1"/>
                </a:solidFill>
              </a:rPr>
              <a:t>3,5 </a:t>
            </a:r>
            <a:r>
              <a:rPr lang="en-US" sz="1800" dirty="0">
                <a:solidFill>
                  <a:schemeClr val="tx1"/>
                </a:solidFill>
              </a:rPr>
              <a:t>million </a:t>
            </a:r>
            <a:r>
              <a:rPr lang="en-US" sz="1800" dirty="0" smtClean="0">
                <a:solidFill>
                  <a:schemeClr val="tx1"/>
                </a:solidFill>
              </a:rPr>
              <a:t>bibliographic </a:t>
            </a:r>
            <a:r>
              <a:rPr lang="en-US" sz="1800" dirty="0" smtClean="0">
                <a:solidFill>
                  <a:schemeClr val="tx1"/>
                </a:solidFill>
              </a:rPr>
              <a:t>records</a:t>
            </a:r>
          </a:p>
          <a:p>
            <a:pPr>
              <a:defRPr/>
            </a:pPr>
            <a:r>
              <a:rPr lang="en-US" sz="1800" dirty="0">
                <a:solidFill>
                  <a:schemeClr val="tx1"/>
                </a:solidFill>
              </a:rPr>
              <a:t>More than </a:t>
            </a:r>
            <a:r>
              <a:rPr lang="en-US" sz="1800" dirty="0" smtClean="0">
                <a:solidFill>
                  <a:schemeClr val="tx1"/>
                </a:solidFill>
              </a:rPr>
              <a:t>one </a:t>
            </a:r>
            <a:r>
              <a:rPr lang="en-US" sz="1800" dirty="0">
                <a:solidFill>
                  <a:schemeClr val="tx1"/>
                </a:solidFill>
              </a:rPr>
              <a:t>million NCL </a:t>
            </a:r>
            <a:r>
              <a:rPr lang="en-US" sz="1800" dirty="0" smtClean="0">
                <a:solidFill>
                  <a:schemeClr val="tx1"/>
                </a:solidFill>
              </a:rPr>
              <a:t>records</a:t>
            </a:r>
          </a:p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Around 320,000 full-texts in PDF</a:t>
            </a:r>
          </a:p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Reports, journal </a:t>
            </a:r>
            <a:r>
              <a:rPr lang="en-US" sz="1800" dirty="0" smtClean="0">
                <a:solidFill>
                  <a:schemeClr val="tx1"/>
                </a:solidFill>
              </a:rPr>
              <a:t>articles, </a:t>
            </a:r>
            <a:r>
              <a:rPr lang="en-US" sz="1800" dirty="0" smtClean="0">
                <a:solidFill>
                  <a:schemeClr val="tx1"/>
                </a:solidFill>
              </a:rPr>
              <a:t>books, legislative materials, multimedia</a:t>
            </a:r>
            <a:r>
              <a:rPr lang="en-US" sz="1800" dirty="0" smtClean="0">
                <a:solidFill>
                  <a:schemeClr val="tx1"/>
                </a:solidFill>
              </a:rPr>
              <a:t>, patents, </a:t>
            </a:r>
            <a:r>
              <a:rPr lang="en-US" sz="1800" dirty="0" smtClean="0">
                <a:solidFill>
                  <a:schemeClr val="tx1"/>
                </a:solidFill>
              </a:rPr>
              <a:t>software</a:t>
            </a:r>
            <a:r>
              <a:rPr lang="en-US" sz="1800" dirty="0">
                <a:solidFill>
                  <a:schemeClr val="tx1"/>
                </a:solidFill>
              </a:rPr>
              <a:t>, standards, </a:t>
            </a:r>
            <a:r>
              <a:rPr lang="en-US" sz="1800" dirty="0" smtClean="0">
                <a:solidFill>
                  <a:schemeClr val="tx1"/>
                </a:solidFill>
              </a:rPr>
              <a:t>thesis/dissertations</a:t>
            </a:r>
            <a:endParaRPr lang="en-US" sz="18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52095"/>
            <a:ext cx="4104456" cy="316102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83768" y="6369050"/>
            <a:ext cx="4464496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US" sz="1800" dirty="0" smtClean="0"/>
              <a:t>INIS Collection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23528" y="1412776"/>
            <a:ext cx="8640960" cy="3600400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70% of all NCL </a:t>
            </a:r>
            <a:r>
              <a:rPr lang="en-US" sz="1800" dirty="0" smtClean="0">
                <a:solidFill>
                  <a:schemeClr val="tx1"/>
                </a:solidFill>
              </a:rPr>
              <a:t>(over </a:t>
            </a:r>
            <a:r>
              <a:rPr lang="en-US" sz="1800" dirty="0" smtClean="0">
                <a:solidFill>
                  <a:schemeClr val="tx1"/>
                </a:solidFill>
              </a:rPr>
              <a:t>700,000 items) </a:t>
            </a:r>
            <a:r>
              <a:rPr lang="en-US" sz="1800" dirty="0" smtClean="0">
                <a:solidFill>
                  <a:schemeClr val="tx1"/>
                </a:solidFill>
              </a:rPr>
              <a:t>available in electronic or microfiche format</a:t>
            </a:r>
          </a:p>
          <a:p>
            <a:pPr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Around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300,000 NCL items </a:t>
            </a:r>
            <a:r>
              <a:rPr lang="en-US" sz="1800" dirty="0" smtClean="0">
                <a:solidFill>
                  <a:schemeClr val="tx1"/>
                </a:solidFill>
              </a:rPr>
              <a:t>available </a:t>
            </a:r>
            <a:r>
              <a:rPr lang="en-US" sz="1800" dirty="0" smtClean="0">
                <a:solidFill>
                  <a:schemeClr val="tx1"/>
                </a:solidFill>
              </a:rPr>
              <a:t>from other </a:t>
            </a:r>
            <a:r>
              <a:rPr lang="en-US" sz="1800" dirty="0" smtClean="0">
                <a:solidFill>
                  <a:schemeClr val="tx1"/>
                </a:solidFill>
              </a:rPr>
              <a:t>sources</a:t>
            </a:r>
          </a:p>
          <a:p>
            <a:pPr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Digitization of the microfiche collection is </a:t>
            </a:r>
            <a:r>
              <a:rPr lang="en-US" sz="1800" dirty="0" smtClean="0">
                <a:solidFill>
                  <a:schemeClr val="tx1"/>
                </a:solidFill>
              </a:rPr>
              <a:t>ongoing</a:t>
            </a:r>
          </a:p>
          <a:p>
            <a:pPr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The INIS Collection </a:t>
            </a:r>
            <a:r>
              <a:rPr lang="en-US" sz="1800" dirty="0">
                <a:solidFill>
                  <a:schemeClr val="tx1"/>
                </a:solidFill>
              </a:rPr>
              <a:t>counts </a:t>
            </a:r>
            <a:r>
              <a:rPr lang="en-US" sz="1800" dirty="0" smtClean="0">
                <a:solidFill>
                  <a:schemeClr val="tx1"/>
                </a:solidFill>
              </a:rPr>
              <a:t>over </a:t>
            </a:r>
            <a:r>
              <a:rPr lang="en-US" sz="1800" b="1" dirty="0" smtClean="0">
                <a:solidFill>
                  <a:schemeClr val="tx1"/>
                </a:solidFill>
              </a:rPr>
              <a:t>480,000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full-texts in </a:t>
            </a:r>
            <a:r>
              <a:rPr lang="en-US" sz="1800" dirty="0" smtClean="0">
                <a:solidFill>
                  <a:schemeClr val="tx1"/>
                </a:solidFill>
              </a:rPr>
              <a:t>PDF (status 2013-10-24)</a:t>
            </a:r>
            <a:endParaRPr lang="en-US" sz="1800" dirty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Around </a:t>
            </a:r>
            <a:r>
              <a:rPr lang="en-US" sz="1800" b="1" dirty="0" smtClean="0">
                <a:solidFill>
                  <a:schemeClr val="tx1"/>
                </a:solidFill>
              </a:rPr>
              <a:t>320,000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full-texts are </a:t>
            </a:r>
            <a:r>
              <a:rPr lang="en-US" sz="1800" i="1" dirty="0" smtClean="0">
                <a:solidFill>
                  <a:schemeClr val="accent1"/>
                </a:solidFill>
              </a:rPr>
              <a:t>publicly</a:t>
            </a:r>
            <a:r>
              <a:rPr lang="en-US" sz="1800" dirty="0" smtClean="0">
                <a:solidFill>
                  <a:schemeClr val="tx1"/>
                </a:solidFill>
              </a:rPr>
              <a:t> available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160,000 </a:t>
            </a:r>
            <a:r>
              <a:rPr lang="en-US" sz="1800" dirty="0" smtClean="0">
                <a:solidFill>
                  <a:schemeClr val="tx1"/>
                </a:solidFill>
              </a:rPr>
              <a:t>full-texts </a:t>
            </a:r>
            <a:r>
              <a:rPr lang="en-US" sz="1800" dirty="0" smtClean="0">
                <a:solidFill>
                  <a:schemeClr val="tx1"/>
                </a:solidFill>
              </a:rPr>
              <a:t>require </a:t>
            </a:r>
            <a:r>
              <a:rPr lang="en-US" sz="1800" i="1" dirty="0" smtClean="0">
                <a:solidFill>
                  <a:schemeClr val="accent1"/>
                </a:solidFill>
              </a:rPr>
              <a:t>clearance procedure</a:t>
            </a:r>
            <a:endParaRPr lang="en-US" sz="1800" i="1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99792" y="6369050"/>
            <a:ext cx="4078833" cy="293688"/>
          </a:xfrm>
        </p:spPr>
        <p:txBody>
          <a:bodyPr/>
          <a:lstStyle/>
          <a:p>
            <a:r>
              <a:rPr lang="it-IT" smtClean="0"/>
              <a:t>GL15 Conference, Bratislava, Slovak Republic, 2-3 December 2013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/>
            <a:r>
              <a:rPr lang="en-US" sz="1800" dirty="0" smtClean="0"/>
              <a:t>INIS Collection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78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dirty="0" smtClean="0"/>
              <a:t>NCL Processing and Distribution</a:t>
            </a:r>
            <a:endParaRPr lang="en-US" sz="1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21028"/>
              </p:ext>
            </p:extLst>
          </p:nvPr>
        </p:nvGraphicFramePr>
        <p:xfrm>
          <a:off x="251520" y="1268760"/>
          <a:ext cx="8568952" cy="402905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568072">
                <a:tc>
                  <a:txBody>
                    <a:bodyPr/>
                    <a:lstStyle/>
                    <a:p>
                      <a:pPr algn="ctr"/>
                      <a:endParaRPr lang="en-GB" sz="12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Production System</a:t>
                      </a:r>
                      <a:endParaRPr lang="en-GB" sz="12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FFFF"/>
                          </a:solidFill>
                        </a:rPr>
                        <a:t>NCL Processing</a:t>
                      </a:r>
                      <a:endParaRPr lang="en-GB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FFFF"/>
                          </a:solidFill>
                        </a:rPr>
                        <a:t>NCL Distribution</a:t>
                      </a:r>
                      <a:endParaRPr lang="en-GB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noProof="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1970-1996</a:t>
                      </a:r>
                      <a:endParaRPr lang="en-GB" sz="12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Microfiche-based</a:t>
                      </a:r>
                    </a:p>
                    <a:p>
                      <a:pPr algn="ctr"/>
                      <a:r>
                        <a:rPr lang="en-GB" sz="1200" b="1" kern="120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(B&amp;H, TDC </a:t>
                      </a:r>
                      <a:r>
                        <a:rPr lang="en-GB" sz="1200" b="1" kern="1200" dirty="0" err="1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Documate</a:t>
                      </a:r>
                      <a:r>
                        <a:rPr lang="en-GB" sz="1200" b="1" kern="120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200" b="1" kern="1200" dirty="0" err="1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Anacomp</a:t>
                      </a:r>
                      <a:r>
                        <a:rPr lang="en-GB" sz="1200" b="1" kern="1200" dirty="0" smtClean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GB" sz="12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Conversion from paper to microfiche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(Note: NCL from U.S.A. and Japan received on microfiche)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Diazo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 duplicates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1997-2003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INISIS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Image-based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JouveScan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Conversion from paper to TIFF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NCL CD-ROM</a:t>
                      </a:r>
                      <a:r>
                        <a:rPr lang="en-GB" sz="1200" b="1" baseline="0" dirty="0" smtClean="0">
                          <a:solidFill>
                            <a:srgbClr val="FFFFFF"/>
                          </a:solidFill>
                        </a:rPr>
                        <a:t> with INISIR viewer</a:t>
                      </a:r>
                      <a:endParaRPr lang="en-GB" sz="1200" b="1" dirty="0" smtClean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2003-2009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INISIS2K</a:t>
                      </a:r>
                      <a:br>
                        <a:rPr lang="en-GB" sz="1200" b="1" dirty="0" smtClean="0">
                          <a:solidFill>
                            <a:srgbClr val="FFFFFF"/>
                          </a:solidFill>
                        </a:rPr>
                      </a:b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InputAccel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IDPS (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Livelink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Conversion</a:t>
                      </a:r>
                      <a:r>
                        <a:rPr lang="en-GB" sz="1200" b="1" baseline="0" dirty="0" smtClean="0">
                          <a:solidFill>
                            <a:srgbClr val="FFFFFF"/>
                          </a:solidFill>
                        </a:rPr>
                        <a:t> from paper to PDF + OCR</a:t>
                      </a:r>
                    </a:p>
                    <a:p>
                      <a:pPr algn="ctr"/>
                      <a:r>
                        <a:rPr lang="en-GB" sz="1200" b="1" baseline="0" dirty="0" smtClean="0">
                          <a:solidFill>
                            <a:srgbClr val="FFFFFF"/>
                          </a:solidFill>
                        </a:rPr>
                        <a:t>Ingestion of PDF files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NCL CD-ROM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Online access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(subscribers only)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E-mail / FTP</a:t>
                      </a:r>
                    </a:p>
                  </a:txBody>
                  <a:tcPr anchor="ctr">
                    <a:noFill/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2010 to present</a:t>
                      </a:r>
                      <a:endParaRPr lang="en-GB" sz="12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NCL Collection System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PixEdit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 + ABBYY 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</a:rPr>
                        <a:t>FineReader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Conversion</a:t>
                      </a:r>
                      <a:r>
                        <a:rPr lang="en-GB" sz="1200" b="1" baseline="0" dirty="0" smtClean="0">
                          <a:solidFill>
                            <a:srgbClr val="FFFFFF"/>
                          </a:solidFill>
                        </a:rPr>
                        <a:t> from paper to PDF + OCR</a:t>
                      </a:r>
                    </a:p>
                    <a:p>
                      <a:pPr algn="ctr"/>
                      <a:r>
                        <a:rPr lang="en-GB" sz="1200" b="1" baseline="0" dirty="0" smtClean="0">
                          <a:solidFill>
                            <a:srgbClr val="FFFFFF"/>
                          </a:solidFill>
                        </a:rPr>
                        <a:t>Ingestion of PDF files</a:t>
                      </a:r>
                      <a:endParaRPr lang="en-GB" sz="1200" b="1" dirty="0" smtClean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NCL DVD</a:t>
                      </a:r>
                    </a:p>
                    <a:p>
                      <a:pPr algn="ctr"/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Free online access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rgbClr val="FFFFFF"/>
                          </a:solidFill>
                        </a:rPr>
                        <a:t>E-mail / FTP</a:t>
                      </a: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83768" y="6369050"/>
            <a:ext cx="4294857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38AA2-A647-4DD3-8964-BF4D566E755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260648"/>
            <a:ext cx="8856984" cy="432048"/>
          </a:xfrm>
        </p:spPr>
        <p:txBody>
          <a:bodyPr/>
          <a:lstStyle/>
          <a:p>
            <a:pPr algn="ctr"/>
            <a:r>
              <a:rPr lang="en-US" sz="1800" dirty="0" smtClean="0"/>
              <a:t>INIS</a:t>
            </a:r>
            <a:r>
              <a:rPr lang="en-US" sz="1800" dirty="0"/>
              <a:t> </a:t>
            </a:r>
            <a:r>
              <a:rPr lang="en-US" sz="1800" dirty="0" smtClean="0"/>
              <a:t>NCL Collection on </a:t>
            </a:r>
            <a:r>
              <a:rPr lang="en-US" sz="1800" dirty="0" smtClean="0"/>
              <a:t>Microfiche (</a:t>
            </a:r>
            <a:r>
              <a:rPr lang="en-US" sz="1800" dirty="0" smtClean="0"/>
              <a:t>1970-1996)</a:t>
            </a:r>
            <a:endParaRPr lang="en-US" sz="1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79812"/>
            <a:ext cx="4176464" cy="3125046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124744"/>
            <a:ext cx="8291264" cy="1296144"/>
          </a:xfrm>
        </p:spPr>
        <p:txBody>
          <a:bodyPr/>
          <a:lstStyle/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312,000 NCL reports on microfiche 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500,000 bibliographic records</a:t>
            </a:r>
            <a:endParaRPr lang="en-US" sz="1800" dirty="0">
              <a:solidFill>
                <a:schemeClr val="tx1"/>
              </a:solidFill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Over </a:t>
            </a:r>
            <a:r>
              <a:rPr lang="en-US" sz="1800" dirty="0" smtClean="0">
                <a:solidFill>
                  <a:schemeClr val="tx1"/>
                </a:solidFill>
              </a:rPr>
              <a:t>1 million physical </a:t>
            </a:r>
            <a:r>
              <a:rPr lang="en-US" sz="1800" dirty="0">
                <a:solidFill>
                  <a:schemeClr val="tx1"/>
                </a:solidFill>
              </a:rPr>
              <a:t>microfiches (≈ 17 </a:t>
            </a:r>
            <a:r>
              <a:rPr lang="en-US" sz="1800" dirty="0" smtClean="0">
                <a:solidFill>
                  <a:schemeClr val="tx1"/>
                </a:solidFill>
              </a:rPr>
              <a:t>million pages)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Diazo</a:t>
            </a:r>
            <a:r>
              <a:rPr lang="en-US" sz="1800" dirty="0" smtClean="0">
                <a:solidFill>
                  <a:schemeClr val="tx1"/>
                </a:solidFill>
              </a:rPr>
              <a:t> duplicates sent to INIS customers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27784" y="6369050"/>
            <a:ext cx="4150841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856984" cy="504056"/>
          </a:xfrm>
        </p:spPr>
        <p:txBody>
          <a:bodyPr/>
          <a:lstStyle/>
          <a:p>
            <a:pPr algn="ctr"/>
            <a:r>
              <a:rPr lang="en-US" sz="1800" dirty="0" smtClean="0"/>
              <a:t>First Steps in </a:t>
            </a:r>
            <a:r>
              <a:rPr lang="en-US" sz="1800" dirty="0" smtClean="0"/>
              <a:t>Digitization: Imaging </a:t>
            </a:r>
            <a:r>
              <a:rPr lang="en-US" sz="1800" dirty="0" smtClean="0"/>
              <a:t>Pilot Project (Summer 1995)</a:t>
            </a:r>
            <a:endParaRPr lang="en-US" sz="1800" dirty="0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340768"/>
            <a:ext cx="8064896" cy="1440160"/>
          </a:xfrm>
        </p:spPr>
        <p:txBody>
          <a:bodyPr/>
          <a:lstStyle/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There is always a beginning to a success story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B/W scanning, document feeder, but no duplex scanner </a:t>
            </a:r>
            <a:r>
              <a:rPr lang="en-US" sz="1800" dirty="0" smtClean="0">
                <a:solidFill>
                  <a:schemeClr val="tx1"/>
                </a:solidFill>
              </a:rPr>
              <a:t>available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Output: </a:t>
            </a:r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 smtClean="0">
                <a:solidFill>
                  <a:schemeClr val="tx1"/>
                </a:solidFill>
              </a:rPr>
              <a:t>first CD </a:t>
            </a:r>
            <a:r>
              <a:rPr lang="en-US" sz="1800" dirty="0" smtClean="0">
                <a:solidFill>
                  <a:schemeClr val="tx1"/>
                </a:solidFill>
              </a:rPr>
              <a:t>burned </a:t>
            </a:r>
            <a:r>
              <a:rPr lang="en-US" sz="1800" dirty="0" smtClean="0">
                <a:solidFill>
                  <a:schemeClr val="tx1"/>
                </a:solidFill>
              </a:rPr>
              <a:t>on the IAEA premises</a:t>
            </a: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628650" lvl="1" indent="-171450">
              <a:buFont typeface="Arial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43058"/>
            <a:ext cx="4392488" cy="3237439"/>
          </a:xfr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55776" y="6369050"/>
            <a:ext cx="4464496" cy="293688"/>
          </a:xfrm>
        </p:spPr>
        <p:txBody>
          <a:bodyPr/>
          <a:lstStyle/>
          <a:p>
            <a:r>
              <a:rPr lang="it-IT" dirty="0" smtClean="0"/>
              <a:t>GL15 Conference, Bratislava, </a:t>
            </a:r>
            <a:r>
              <a:rPr lang="it-IT" dirty="0" err="1" smtClean="0"/>
              <a:t>Slovak</a:t>
            </a:r>
            <a:r>
              <a:rPr lang="it-IT" dirty="0" smtClean="0"/>
              <a:t> Republic, 2-3 </a:t>
            </a:r>
            <a:r>
              <a:rPr lang="it-IT" dirty="0" err="1" smtClean="0"/>
              <a:t>December</a:t>
            </a:r>
            <a:r>
              <a:rPr lang="it-IT" dirty="0" smtClean="0"/>
              <a:t> 2013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4C37E-B6E0-4261-854F-FC73A50619F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1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IAEA Dark Blue</Template>
  <TotalTime>0</TotalTime>
  <Words>1028</Words>
  <Application>Microsoft Office PowerPoint</Application>
  <PresentationFormat>On-screen Show (4:3)</PresentationFormat>
  <Paragraphs>178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IAEA Dark Blue</vt:lpstr>
      <vt:lpstr>Digital Preservation at  International Nuclear Information System (INIS)</vt:lpstr>
      <vt:lpstr>Contents</vt:lpstr>
      <vt:lpstr>International Nuclear Information System (INIS)</vt:lpstr>
      <vt:lpstr>International Nuclear Information System (INIS)</vt:lpstr>
      <vt:lpstr>INIS Collection</vt:lpstr>
      <vt:lpstr>INIS Collection</vt:lpstr>
      <vt:lpstr>NCL Processing and Distribution</vt:lpstr>
      <vt:lpstr>INIS NCL Collection on Microfiche (1970-1996)</vt:lpstr>
      <vt:lpstr>First Steps in Digitization: Imaging Pilot Project (Summer 1995)</vt:lpstr>
      <vt:lpstr>INIS Imaging System (INISIS) (1997-2003)</vt:lpstr>
      <vt:lpstr>INIS Imaging System 2000 (INISIS2K) (2003-2009)</vt:lpstr>
      <vt:lpstr>Current Technical Infrastructure (2010 to present)</vt:lpstr>
      <vt:lpstr>Microfiche Digitization Project</vt:lpstr>
      <vt:lpstr>Other Digitization Activities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2013-10-24T15:43:47Z</dcterms:created>
  <dcterms:modified xsi:type="dcterms:W3CDTF">2013-10-24T15:52:01Z</dcterms:modified>
</cp:coreProperties>
</file>