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12"/>
  </p:notesMasterIdLst>
  <p:handoutMasterIdLst>
    <p:handoutMasterId r:id="rId13"/>
  </p:handoutMasterIdLst>
  <p:sldIdLst>
    <p:sldId id="272" r:id="rId2"/>
    <p:sldId id="365" r:id="rId3"/>
    <p:sldId id="366" r:id="rId4"/>
    <p:sldId id="360" r:id="rId5"/>
    <p:sldId id="345" r:id="rId6"/>
    <p:sldId id="353" r:id="rId7"/>
    <p:sldId id="348" r:id="rId8"/>
    <p:sldId id="352" r:id="rId9"/>
    <p:sldId id="367" r:id="rId10"/>
    <p:sldId id="344" r:id="rId1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99"/>
    <a:srgbClr val="FFFFCC"/>
    <a:srgbClr val="FFFFFF"/>
    <a:srgbClr val="008000"/>
    <a:srgbClr val="CC3300"/>
    <a:srgbClr val="0099FF"/>
    <a:srgbClr val="FF00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2" autoAdjust="0"/>
    <p:restoredTop sz="92585" autoAdjust="0"/>
  </p:normalViewPr>
  <p:slideViewPr>
    <p:cSldViewPr>
      <p:cViewPr>
        <p:scale>
          <a:sx n="107" d="100"/>
          <a:sy n="107" d="100"/>
        </p:scale>
        <p:origin x="-930" y="-600"/>
      </p:cViewPr>
      <p:guideLst>
        <p:guide orient="horz" pos="2160"/>
        <p:guide orient="horz" pos="1632"/>
        <p:guide orient="horz" pos="1152"/>
        <p:guide orient="horz" pos="576"/>
        <p:guide pos="2832"/>
        <p:guide pos="672"/>
        <p:guide pos="864"/>
        <p:guide pos="1056"/>
        <p:guide pos="124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7" d="100"/>
          <a:sy n="107" d="100"/>
        </p:scale>
        <p:origin x="-2472" y="-5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915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915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915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3D1CF0CD-2AC9-409D-8A36-FA570E92E66D}" type="slidenum">
              <a:rPr lang="en-US"/>
              <a:pPr>
                <a:defRPr/>
              </a:pPr>
              <a:t>‹#›</a:t>
            </a:fld>
            <a:endParaRPr lang="en-US"/>
          </a:p>
        </p:txBody>
      </p:sp>
    </p:spTree>
    <p:extLst>
      <p:ext uri="{BB962C8B-B14F-4D97-AF65-F5344CB8AC3E}">
        <p14:creationId xmlns:p14="http://schemas.microsoft.com/office/powerpoint/2010/main" val="34168215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120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0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06"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120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B4964A1B-8BF9-488A-877C-EE495DDCCF00}" type="slidenum">
              <a:rPr lang="en-US"/>
              <a:pPr>
                <a:defRPr/>
              </a:pPr>
              <a:t>‹#›</a:t>
            </a:fld>
            <a:endParaRPr lang="en-US"/>
          </a:p>
        </p:txBody>
      </p:sp>
    </p:spTree>
    <p:extLst>
      <p:ext uri="{BB962C8B-B14F-4D97-AF65-F5344CB8AC3E}">
        <p14:creationId xmlns:p14="http://schemas.microsoft.com/office/powerpoint/2010/main" val="6938709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Good afternoon ladies and gentlemen,</a:t>
            </a:r>
          </a:p>
          <a:p>
            <a:endParaRPr lang="en-GB" dirty="0" smtClean="0"/>
          </a:p>
          <a:p>
            <a:r>
              <a:rPr lang="en-GB" dirty="0" smtClean="0"/>
              <a:t>It is my pleasure to deliver this presentation on behalf of Mr </a:t>
            </a:r>
            <a:r>
              <a:rPr lang="en-GB" dirty="0" err="1" smtClean="0"/>
              <a:t>Savic</a:t>
            </a:r>
            <a:r>
              <a:rPr lang="en-GB" dirty="0" smtClean="0"/>
              <a:t>, Head of the Nuclear Information Section, who unfortunately was not able to personally attend this regional conference.</a:t>
            </a:r>
          </a:p>
          <a:p>
            <a:endParaRPr lang="en-GB" dirty="0"/>
          </a:p>
          <a:p>
            <a:r>
              <a:rPr lang="en-GB" dirty="0" smtClean="0"/>
              <a:t>I would like to extend his sincere thanks to our Russian counterparts for organizing this conference and to convey his wishes for the hard work done to make this important gathering both successful and useful. </a:t>
            </a:r>
          </a:p>
          <a:p>
            <a:endParaRPr lang="en-GB" dirty="0"/>
          </a:p>
          <a:p>
            <a:r>
              <a:rPr lang="en-GB" dirty="0" smtClean="0"/>
              <a:t>The main topic of this presentation is the future of the information world and the organizations that are directly involved in collecting, processing, and delivering information. In particular nuclear information.</a:t>
            </a:r>
          </a:p>
          <a:p>
            <a:endParaRPr lang="en-GB" dirty="0"/>
          </a:p>
        </p:txBody>
      </p:sp>
      <p:sp>
        <p:nvSpPr>
          <p:cNvPr id="4" name="Slide Number Placeholder 3"/>
          <p:cNvSpPr>
            <a:spLocks noGrp="1"/>
          </p:cNvSpPr>
          <p:nvPr>
            <p:ph type="sldNum" sz="quarter" idx="10"/>
          </p:nvPr>
        </p:nvSpPr>
        <p:spPr/>
        <p:txBody>
          <a:bodyPr/>
          <a:lstStyle/>
          <a:p>
            <a:pPr>
              <a:defRPr/>
            </a:pPr>
            <a:fld id="{B4964A1B-8BF9-488A-877C-EE495DDCCF00}" type="slidenum">
              <a:rPr lang="en-US" smtClean="0"/>
              <a:pPr>
                <a:defRPr/>
              </a:pPr>
              <a:t>1</a:t>
            </a:fld>
            <a:endParaRPr lang="en-US"/>
          </a:p>
        </p:txBody>
      </p:sp>
    </p:spTree>
    <p:extLst>
      <p:ext uri="{BB962C8B-B14F-4D97-AF65-F5344CB8AC3E}">
        <p14:creationId xmlns:p14="http://schemas.microsoft.com/office/powerpoint/2010/main" val="64839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4964A1B-8BF9-488A-877C-EE495DDCCF00}" type="slidenum">
              <a:rPr lang="en-US" smtClean="0"/>
              <a:pPr>
                <a:defRPr/>
              </a:pPr>
              <a:t>10</a:t>
            </a:fld>
            <a:endParaRPr lang="en-US"/>
          </a:p>
        </p:txBody>
      </p:sp>
    </p:spTree>
    <p:extLst>
      <p:ext uri="{BB962C8B-B14F-4D97-AF65-F5344CB8AC3E}">
        <p14:creationId xmlns:p14="http://schemas.microsoft.com/office/powerpoint/2010/main" val="2502497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Here is a quick overview of the presentation and a view to the future which is just around the corner, and, in many </a:t>
            </a:r>
            <a:r>
              <a:rPr lang="en-GB" dirty="0" err="1" smtClean="0"/>
              <a:t>instance,s</a:t>
            </a:r>
            <a:r>
              <a:rPr lang="en-GB" dirty="0" smtClean="0"/>
              <a:t> already part of the present.</a:t>
            </a:r>
          </a:p>
          <a:p>
            <a:endParaRPr lang="en-GB" dirty="0" smtClean="0"/>
          </a:p>
          <a:p>
            <a:r>
              <a:rPr lang="en-GB" dirty="0" smtClean="0"/>
              <a:t>I would like to emphasize that nuclear information cannot be viewed outside the wider content of scientific information and the world of libraries and specialized information centres – nowadays fashionably called “knowledge centres”. </a:t>
            </a:r>
          </a:p>
          <a:p>
            <a:endParaRPr lang="en-GB" dirty="0" smtClean="0"/>
          </a:p>
          <a:p>
            <a:r>
              <a:rPr lang="en-GB" dirty="0" smtClean="0"/>
              <a:t>In other words, the future of nuclear and scientific information is going to be closely related to the future of information and  libraries in general.</a:t>
            </a:r>
          </a:p>
          <a:p>
            <a:endParaRPr lang="en-GB" dirty="0"/>
          </a:p>
          <a:p>
            <a:r>
              <a:rPr lang="en-GB" dirty="0" smtClean="0"/>
              <a:t>That is the reason I am starting with the PAST, which is mainly the past of libraries as we used to know them.</a:t>
            </a:r>
            <a:endParaRPr lang="en-GB" dirty="0"/>
          </a:p>
        </p:txBody>
      </p:sp>
      <p:sp>
        <p:nvSpPr>
          <p:cNvPr id="4" name="Slide Number Placeholder 3"/>
          <p:cNvSpPr>
            <a:spLocks noGrp="1"/>
          </p:cNvSpPr>
          <p:nvPr>
            <p:ph type="sldNum" sz="quarter" idx="10"/>
          </p:nvPr>
        </p:nvSpPr>
        <p:spPr/>
        <p:txBody>
          <a:bodyPr/>
          <a:lstStyle/>
          <a:p>
            <a:pPr>
              <a:defRPr/>
            </a:pPr>
            <a:fld id="{B4964A1B-8BF9-488A-877C-EE495DDCCF00}" type="slidenum">
              <a:rPr lang="en-US" smtClean="0"/>
              <a:pPr>
                <a:defRPr/>
              </a:pPr>
              <a:t>2</a:t>
            </a:fld>
            <a:endParaRPr lang="en-US"/>
          </a:p>
        </p:txBody>
      </p:sp>
    </p:spTree>
    <p:extLst>
      <p:ext uri="{BB962C8B-B14F-4D97-AF65-F5344CB8AC3E}">
        <p14:creationId xmlns:p14="http://schemas.microsoft.com/office/powerpoint/2010/main" val="688356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past </a:t>
            </a:r>
            <a:r>
              <a:rPr lang="en-GB" dirty="0"/>
              <a:t>may not always </a:t>
            </a:r>
            <a:r>
              <a:rPr lang="en-GB" dirty="0" smtClean="0"/>
              <a:t>have been as easy as the present, but it was very definitely very beautiful!</a:t>
            </a:r>
          </a:p>
          <a:p>
            <a:endParaRPr lang="en-GB" dirty="0"/>
          </a:p>
          <a:p>
            <a:r>
              <a:rPr lang="en-GB" dirty="0" smtClean="0"/>
              <a:t>Here are photos of several libraries around the world, still active in some ways, but preserved as museums.</a:t>
            </a:r>
          </a:p>
          <a:p>
            <a:endParaRPr lang="en-GB" dirty="0"/>
          </a:p>
        </p:txBody>
      </p:sp>
      <p:sp>
        <p:nvSpPr>
          <p:cNvPr id="4" name="Slide Number Placeholder 3"/>
          <p:cNvSpPr>
            <a:spLocks noGrp="1"/>
          </p:cNvSpPr>
          <p:nvPr>
            <p:ph type="sldNum" sz="quarter" idx="10"/>
          </p:nvPr>
        </p:nvSpPr>
        <p:spPr/>
        <p:txBody>
          <a:bodyPr/>
          <a:lstStyle/>
          <a:p>
            <a:pPr>
              <a:defRPr/>
            </a:pPr>
            <a:fld id="{B4964A1B-8BF9-488A-877C-EE495DDCCF00}" type="slidenum">
              <a:rPr lang="en-US" smtClean="0"/>
              <a:pPr>
                <a:defRPr/>
              </a:pPr>
              <a:t>3</a:t>
            </a:fld>
            <a:endParaRPr lang="en-US"/>
          </a:p>
        </p:txBody>
      </p:sp>
    </p:spTree>
    <p:extLst>
      <p:ext uri="{BB962C8B-B14F-4D97-AF65-F5344CB8AC3E}">
        <p14:creationId xmlns:p14="http://schemas.microsoft.com/office/powerpoint/2010/main" val="1182118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present is not as beautiful. Rows of industrial metal shelves, many of them empty because of lack of funds or closures. </a:t>
            </a:r>
          </a:p>
          <a:p>
            <a:endParaRPr lang="en-GB" dirty="0"/>
          </a:p>
          <a:p>
            <a:r>
              <a:rPr lang="en-GB" dirty="0" smtClean="0"/>
              <a:t>The new generation is already a stranger to libraries. Computer terminology needs to be used to explain to them what a library is, or that reading a book is like installing new software in our heads.</a:t>
            </a:r>
          </a:p>
          <a:p>
            <a:endParaRPr lang="en-GB" dirty="0"/>
          </a:p>
          <a:p>
            <a:r>
              <a:rPr lang="en-GB" dirty="0" smtClean="0"/>
              <a:t>But the present also holds some elements of the future. </a:t>
            </a:r>
            <a:r>
              <a:rPr lang="en-GB" dirty="0" err="1" smtClean="0"/>
              <a:t>iPads</a:t>
            </a:r>
            <a:r>
              <a:rPr lang="en-GB" dirty="0" smtClean="0"/>
              <a:t> and Kindles are becoming a part of the regular library décor.</a:t>
            </a:r>
          </a:p>
          <a:p>
            <a:endParaRPr lang="en-GB" dirty="0"/>
          </a:p>
        </p:txBody>
      </p:sp>
      <p:sp>
        <p:nvSpPr>
          <p:cNvPr id="4" name="Slide Number Placeholder 3"/>
          <p:cNvSpPr>
            <a:spLocks noGrp="1"/>
          </p:cNvSpPr>
          <p:nvPr>
            <p:ph type="sldNum" sz="quarter" idx="10"/>
          </p:nvPr>
        </p:nvSpPr>
        <p:spPr/>
        <p:txBody>
          <a:bodyPr/>
          <a:lstStyle/>
          <a:p>
            <a:pPr>
              <a:defRPr/>
            </a:pPr>
            <a:fld id="{B4964A1B-8BF9-488A-877C-EE495DDCCF00}" type="slidenum">
              <a:rPr lang="en-US" smtClean="0"/>
              <a:pPr>
                <a:defRPr/>
              </a:pPr>
              <a:t>4</a:t>
            </a:fld>
            <a:endParaRPr lang="en-US"/>
          </a:p>
        </p:txBody>
      </p:sp>
    </p:spTree>
    <p:extLst>
      <p:ext uri="{BB962C8B-B14F-4D97-AF65-F5344CB8AC3E}">
        <p14:creationId xmlns:p14="http://schemas.microsoft.com/office/powerpoint/2010/main" val="3724692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Are there any reasons that we should worry about the current situation?</a:t>
            </a:r>
          </a:p>
          <a:p>
            <a:endParaRPr lang="en-GB" dirty="0"/>
          </a:p>
          <a:p>
            <a:r>
              <a:rPr lang="en-GB" dirty="0" smtClean="0"/>
              <a:t>These are two actual press clippings from England, telling us that the UK lost more than 200 libraries in 2012 and that a further 375 library branches are due to be shut down in 2013. </a:t>
            </a:r>
          </a:p>
          <a:p>
            <a:endParaRPr lang="en-GB" dirty="0" smtClean="0"/>
          </a:p>
          <a:p>
            <a:r>
              <a:rPr lang="en-GB" dirty="0" smtClean="0"/>
              <a:t>This is alarming! </a:t>
            </a:r>
          </a:p>
          <a:p>
            <a:endParaRPr lang="en-GB" dirty="0"/>
          </a:p>
          <a:p>
            <a:r>
              <a:rPr lang="en-GB" dirty="0" smtClean="0"/>
              <a:t>It is especially alarming since we know that many of these libraries and information centres are specialized scientific and technical places which store, among other materials, documents and publications related to nuclear science and technology.</a:t>
            </a:r>
          </a:p>
          <a:p>
            <a:endParaRPr lang="en-GB" dirty="0"/>
          </a:p>
        </p:txBody>
      </p:sp>
      <p:sp>
        <p:nvSpPr>
          <p:cNvPr id="4" name="Slide Number Placeholder 3"/>
          <p:cNvSpPr>
            <a:spLocks noGrp="1"/>
          </p:cNvSpPr>
          <p:nvPr>
            <p:ph type="sldNum" sz="quarter" idx="10"/>
          </p:nvPr>
        </p:nvSpPr>
        <p:spPr/>
        <p:txBody>
          <a:bodyPr/>
          <a:lstStyle/>
          <a:p>
            <a:pPr>
              <a:defRPr/>
            </a:pPr>
            <a:fld id="{B4964A1B-8BF9-488A-877C-EE495DDCCF00}" type="slidenum">
              <a:rPr lang="en-US" smtClean="0"/>
              <a:pPr>
                <a:defRPr/>
              </a:pPr>
              <a:t>5</a:t>
            </a:fld>
            <a:endParaRPr lang="en-US"/>
          </a:p>
        </p:txBody>
      </p:sp>
    </p:spTree>
    <p:extLst>
      <p:ext uri="{BB962C8B-B14F-4D97-AF65-F5344CB8AC3E}">
        <p14:creationId xmlns:p14="http://schemas.microsoft.com/office/powerpoint/2010/main" val="2213895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Lets look together at some of the main messages sent to readers regarding the information profession:</a:t>
            </a:r>
          </a:p>
          <a:p>
            <a:r>
              <a:rPr lang="en-GB" dirty="0" smtClean="0"/>
              <a:t>(… read one by one item from the screen…) </a:t>
            </a:r>
            <a:endParaRPr lang="en-GB" dirty="0"/>
          </a:p>
        </p:txBody>
      </p:sp>
      <p:sp>
        <p:nvSpPr>
          <p:cNvPr id="4" name="Slide Number Placeholder 3"/>
          <p:cNvSpPr>
            <a:spLocks noGrp="1"/>
          </p:cNvSpPr>
          <p:nvPr>
            <p:ph type="sldNum" sz="quarter" idx="10"/>
          </p:nvPr>
        </p:nvSpPr>
        <p:spPr/>
        <p:txBody>
          <a:bodyPr/>
          <a:lstStyle/>
          <a:p>
            <a:pPr>
              <a:defRPr/>
            </a:pPr>
            <a:fld id="{B4964A1B-8BF9-488A-877C-EE495DDCCF00}" type="slidenum">
              <a:rPr lang="en-US" smtClean="0"/>
              <a:pPr>
                <a:defRPr/>
              </a:pPr>
              <a:t>6</a:t>
            </a:fld>
            <a:endParaRPr lang="en-US"/>
          </a:p>
        </p:txBody>
      </p:sp>
    </p:spTree>
    <p:extLst>
      <p:ext uri="{BB962C8B-B14F-4D97-AF65-F5344CB8AC3E}">
        <p14:creationId xmlns:p14="http://schemas.microsoft.com/office/powerpoint/2010/main" val="2850175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32656" y="4343400"/>
            <a:ext cx="6192688" cy="4114800"/>
          </a:xfrm>
        </p:spPr>
        <p:txBody>
          <a:bodyPr/>
          <a:lstStyle/>
          <a:p>
            <a:pPr marL="171450" indent="-171450">
              <a:buFontTx/>
              <a:buChar char="-"/>
            </a:pPr>
            <a:r>
              <a:rPr lang="en-GB" dirty="0" smtClean="0"/>
              <a:t>Aging technology and aging nuclear power plants increasingly require additional maintenance and management, which in turn increases demand for all kinds of information resources, which are sometimes difficult to find.</a:t>
            </a:r>
          </a:p>
          <a:p>
            <a:pPr marL="171450" indent="-171450">
              <a:buFontTx/>
              <a:buChar char="-"/>
            </a:pPr>
            <a:r>
              <a:rPr lang="en-GB" dirty="0" smtClean="0"/>
              <a:t>Retirement and frequent staff  turnovers in nuclear industry and education place a growing demand on finding alternate resources of reliable information. Knowledge preservation was not a high priority at the time that some of this technology was built and introduced.</a:t>
            </a:r>
          </a:p>
          <a:p>
            <a:pPr marL="171450" indent="-171450">
              <a:buFontTx/>
              <a:buChar char="-"/>
            </a:pPr>
            <a:r>
              <a:rPr lang="en-GB" dirty="0" smtClean="0"/>
              <a:t>Unfortunately, information was too often regarded as tool for power plays and positioning. There are too many information silos even today, when we need fast and open access to info.</a:t>
            </a:r>
          </a:p>
          <a:p>
            <a:pPr marL="171450" indent="-171450">
              <a:buFontTx/>
              <a:buChar char="-"/>
            </a:pPr>
            <a:r>
              <a:rPr lang="en-GB" dirty="0" smtClean="0"/>
              <a:t>Paper collections  and legacy systems create problems in retrieval, readability and usability.</a:t>
            </a:r>
          </a:p>
          <a:p>
            <a:pPr marL="171450" indent="-171450">
              <a:buFontTx/>
              <a:buChar char="-"/>
            </a:pPr>
            <a:r>
              <a:rPr lang="en-GB" dirty="0" smtClean="0"/>
              <a:t>Previous labour intensive and expensive information systems are hard to maintain due to a lack of qualified and experienced personnel and limited funds.</a:t>
            </a:r>
          </a:p>
          <a:p>
            <a:pPr marL="171450" indent="-171450">
              <a:buFontTx/>
              <a:buChar char="-"/>
            </a:pPr>
            <a:r>
              <a:rPr lang="en-GB" dirty="0" smtClean="0"/>
              <a:t>Most of the time it is difficult to quantify the financial value of information and to prove that it generates revenue or creates savings.</a:t>
            </a:r>
          </a:p>
          <a:p>
            <a:pPr marL="171450" indent="-171450">
              <a:buFontTx/>
              <a:buChar char="-"/>
            </a:pPr>
            <a:r>
              <a:rPr lang="en-GB" dirty="0" smtClean="0"/>
              <a:t>Real estate and office space is becoming a considerable expense, so there is an increased demand for virtual workspaces, while remote workforces create additional challenges.</a:t>
            </a:r>
          </a:p>
          <a:p>
            <a:pPr marL="171450" indent="-171450">
              <a:buFontTx/>
              <a:buChar char="-"/>
            </a:pPr>
            <a:r>
              <a:rPr lang="en-GB" dirty="0" smtClean="0"/>
              <a:t>Information security and confidentiality, copyright, proprietary information and other related issues are also placing huge demands on providers of  nuclear and other information</a:t>
            </a:r>
          </a:p>
          <a:p>
            <a:pPr marL="171450" indent="-171450">
              <a:buFontTx/>
              <a:buChar char="-"/>
            </a:pPr>
            <a:r>
              <a:rPr lang="en-GB" dirty="0" smtClean="0"/>
              <a:t>The cost of subscriptions to journals and databases is also rising.</a:t>
            </a:r>
          </a:p>
          <a:p>
            <a:pPr marL="171450" indent="-171450">
              <a:buFontTx/>
              <a:buChar char="-"/>
            </a:pPr>
            <a:endParaRPr lang="en-GB" dirty="0" smtClean="0"/>
          </a:p>
          <a:p>
            <a:pPr marL="171450" indent="-171450">
              <a:buFontTx/>
              <a:buChar char="-"/>
            </a:pPr>
            <a:endParaRPr lang="en-GB" dirty="0" smtClean="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a:defRPr/>
            </a:pPr>
            <a:fld id="{B4964A1B-8BF9-488A-877C-EE495DDCCF00}" type="slidenum">
              <a:rPr lang="en-US" smtClean="0"/>
              <a:pPr>
                <a:defRPr/>
              </a:pPr>
              <a:t>7</a:t>
            </a:fld>
            <a:endParaRPr lang="en-US"/>
          </a:p>
        </p:txBody>
      </p:sp>
    </p:spTree>
    <p:extLst>
      <p:ext uri="{BB962C8B-B14F-4D97-AF65-F5344CB8AC3E}">
        <p14:creationId xmlns:p14="http://schemas.microsoft.com/office/powerpoint/2010/main" val="2768174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32656" y="4211960"/>
            <a:ext cx="6120680" cy="4392488"/>
          </a:xfrm>
        </p:spPr>
        <p:txBody>
          <a:bodyPr/>
          <a:lstStyle/>
          <a:p>
            <a:r>
              <a:rPr lang="en-GB" dirty="0" smtClean="0"/>
              <a:t>So what will the future of information in general, as well as the future of nuclear information most likely be?</a:t>
            </a:r>
          </a:p>
          <a:p>
            <a:r>
              <a:rPr lang="en-GB" dirty="0" smtClean="0"/>
              <a:t>We can look at the future by emphasizing 6 different assets of information:</a:t>
            </a:r>
          </a:p>
          <a:p>
            <a:pPr marL="228600" indent="-228600">
              <a:buAutoNum type="arabicPeriod"/>
            </a:pPr>
            <a:r>
              <a:rPr lang="en-GB" dirty="0" smtClean="0"/>
              <a:t>Information environment</a:t>
            </a:r>
          </a:p>
          <a:p>
            <a:pPr lvl="1"/>
            <a:r>
              <a:rPr lang="en-GB" dirty="0" smtClean="0"/>
              <a:t>All digital, no physical space, only virtual of web presence</a:t>
            </a:r>
          </a:p>
          <a:p>
            <a:pPr marL="228600" indent="-228600">
              <a:buAutoNum type="arabicPeriod"/>
            </a:pPr>
            <a:r>
              <a:rPr lang="en-GB" dirty="0" smtClean="0"/>
              <a:t>Information collection</a:t>
            </a:r>
          </a:p>
          <a:p>
            <a:pPr lvl="1"/>
            <a:r>
              <a:rPr lang="en-GB" dirty="0" smtClean="0"/>
              <a:t>All digital in all file formats; rise of discover services, information aggregation, open source publications, no ownership on digital items as is the case with paper based</a:t>
            </a:r>
          </a:p>
          <a:p>
            <a:pPr marL="228600" indent="-228600">
              <a:buAutoNum type="arabicPeriod"/>
            </a:pPr>
            <a:r>
              <a:rPr lang="en-GB" dirty="0" smtClean="0"/>
              <a:t>Role of information</a:t>
            </a:r>
          </a:p>
          <a:p>
            <a:pPr lvl="1"/>
            <a:r>
              <a:rPr lang="en-GB" dirty="0" smtClean="0"/>
              <a:t>Direct role in problem solving, knowledge creation, action oriented with huge emphasis on training</a:t>
            </a:r>
          </a:p>
          <a:p>
            <a:pPr marL="228600" indent="-228600">
              <a:buAutoNum type="arabicPeriod"/>
            </a:pPr>
            <a:r>
              <a:rPr lang="en-GB" dirty="0" smtClean="0"/>
              <a:t>Services</a:t>
            </a:r>
          </a:p>
          <a:p>
            <a:pPr lvl="1"/>
            <a:r>
              <a:rPr lang="en-GB" dirty="0" smtClean="0"/>
              <a:t>Help organizations with Digital Rights Management (DRM), integration with other services, access to full-texts</a:t>
            </a:r>
          </a:p>
          <a:p>
            <a:pPr marL="228600" indent="-228600">
              <a:buAutoNum type="arabicPeriod"/>
            </a:pPr>
            <a:r>
              <a:rPr lang="en-GB" dirty="0" smtClean="0"/>
              <a:t>Users</a:t>
            </a:r>
          </a:p>
          <a:p>
            <a:pPr lvl="1"/>
            <a:r>
              <a:rPr lang="en-GB" dirty="0" smtClean="0"/>
              <a:t>Remote access, temporary and very sophisticated workers, outsourcing</a:t>
            </a:r>
          </a:p>
          <a:p>
            <a:pPr marL="228600" indent="-228600">
              <a:buAutoNum type="arabicPeriod"/>
            </a:pPr>
            <a:r>
              <a:rPr lang="en-GB" dirty="0" smtClean="0"/>
              <a:t>Tools</a:t>
            </a:r>
          </a:p>
          <a:p>
            <a:pPr lvl="1"/>
            <a:r>
              <a:rPr lang="en-GB" dirty="0" smtClean="0"/>
              <a:t>Extensive automation, simplification, mobile everything, social media</a:t>
            </a:r>
          </a:p>
          <a:p>
            <a:pPr lvl="1"/>
            <a:r>
              <a:rPr lang="en-GB" b="1" dirty="0" smtClean="0"/>
              <a:t>(RED BOXES indicate the most important element of each information facet!)</a:t>
            </a:r>
          </a:p>
          <a:p>
            <a:pPr marL="228600" indent="-228600">
              <a:buAutoNum type="arabicPeriod"/>
            </a:pPr>
            <a:endParaRPr lang="en-GB" dirty="0" smtClean="0"/>
          </a:p>
          <a:p>
            <a:pPr marL="228600" indent="-228600">
              <a:buAutoNum type="arabicPeriod"/>
            </a:pPr>
            <a:endParaRPr lang="en-GB" dirty="0" smtClean="0"/>
          </a:p>
          <a:p>
            <a:pPr marL="628650" lvl="1" indent="-171450">
              <a:buFontTx/>
              <a:buChar char="-"/>
            </a:pPr>
            <a:endParaRPr lang="en-GB" dirty="0" smtClean="0"/>
          </a:p>
          <a:p>
            <a:pPr marL="628650" lvl="1" indent="-171450">
              <a:buFontTx/>
              <a:buChar char="-"/>
            </a:pPr>
            <a:endParaRPr lang="en-GB" dirty="0" smtClean="0"/>
          </a:p>
        </p:txBody>
      </p:sp>
      <p:sp>
        <p:nvSpPr>
          <p:cNvPr id="4" name="Slide Number Placeholder 3"/>
          <p:cNvSpPr>
            <a:spLocks noGrp="1"/>
          </p:cNvSpPr>
          <p:nvPr>
            <p:ph type="sldNum" sz="quarter" idx="10"/>
          </p:nvPr>
        </p:nvSpPr>
        <p:spPr/>
        <p:txBody>
          <a:bodyPr/>
          <a:lstStyle/>
          <a:p>
            <a:pPr>
              <a:defRPr/>
            </a:pPr>
            <a:fld id="{B4964A1B-8BF9-488A-877C-EE495DDCCF00}" type="slidenum">
              <a:rPr lang="en-US" smtClean="0"/>
              <a:pPr>
                <a:defRPr/>
              </a:pPr>
              <a:t>8</a:t>
            </a:fld>
            <a:endParaRPr lang="en-US"/>
          </a:p>
        </p:txBody>
      </p:sp>
    </p:spTree>
    <p:extLst>
      <p:ext uri="{BB962C8B-B14F-4D97-AF65-F5344CB8AC3E}">
        <p14:creationId xmlns:p14="http://schemas.microsoft.com/office/powerpoint/2010/main" val="1916836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a:t>
            </a:r>
            <a:r>
              <a:rPr lang="en-GB" dirty="0" smtClean="0"/>
              <a:t>read one by one item from the screen…) </a:t>
            </a:r>
            <a:endParaRPr lang="en-GB" dirty="0"/>
          </a:p>
        </p:txBody>
      </p:sp>
      <p:sp>
        <p:nvSpPr>
          <p:cNvPr id="4" name="Slide Number Placeholder 3"/>
          <p:cNvSpPr>
            <a:spLocks noGrp="1"/>
          </p:cNvSpPr>
          <p:nvPr>
            <p:ph type="sldNum" sz="quarter" idx="10"/>
          </p:nvPr>
        </p:nvSpPr>
        <p:spPr/>
        <p:txBody>
          <a:bodyPr/>
          <a:lstStyle/>
          <a:p>
            <a:pPr>
              <a:defRPr/>
            </a:pPr>
            <a:fld id="{B4964A1B-8BF9-488A-877C-EE495DDCCF00}" type="slidenum">
              <a:rPr lang="en-US" smtClean="0">
                <a:solidFill>
                  <a:prstClr val="black"/>
                </a:solidFill>
              </a:rPr>
              <a:pPr>
                <a:defRPr/>
              </a:pPr>
              <a:t>9</a:t>
            </a:fld>
            <a:endParaRPr lang="en-US">
              <a:solidFill>
                <a:prstClr val="black"/>
              </a:solidFill>
            </a:endParaRPr>
          </a:p>
        </p:txBody>
      </p:sp>
    </p:spTree>
    <p:extLst>
      <p:ext uri="{BB962C8B-B14F-4D97-AF65-F5344CB8AC3E}">
        <p14:creationId xmlns:p14="http://schemas.microsoft.com/office/powerpoint/2010/main" val="28501753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2.jpe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2"/>
          <p:cNvSpPr txBox="1">
            <a:spLocks noChangeArrowheads="1"/>
          </p:cNvSpPr>
          <p:nvPr/>
        </p:nvSpPr>
        <p:spPr bwMode="black">
          <a:xfrm>
            <a:off x="3505200" y="6019800"/>
            <a:ext cx="2209800" cy="66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defRPr/>
            </a:pPr>
            <a:r>
              <a:rPr lang="en-GB" b="1" smtClean="0">
                <a:solidFill>
                  <a:srgbClr val="FFFFFF"/>
                </a:solidFill>
                <a:latin typeface="Arial" charset="0"/>
              </a:rPr>
              <a:t>IAEA</a:t>
            </a:r>
          </a:p>
          <a:p>
            <a:pPr algn="ctr" eaLnBrk="1" hangingPunct="1">
              <a:spcBef>
                <a:spcPct val="50000"/>
              </a:spcBef>
              <a:defRPr/>
            </a:pPr>
            <a:r>
              <a:rPr lang="en-GB" sz="900" b="1" smtClean="0">
                <a:solidFill>
                  <a:srgbClr val="FFFFFF"/>
                </a:solidFill>
                <a:latin typeface="Arial" charset="0"/>
              </a:rPr>
              <a:t>International Atomic Energy Agency</a:t>
            </a:r>
          </a:p>
        </p:txBody>
      </p:sp>
      <p:pic>
        <p:nvPicPr>
          <p:cNvPr id="5" name="Picture 3" descr="IAEAlogo_Bla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4114800" y="5105400"/>
            <a:ext cx="1050925"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45791" dir="3378596" algn="ctr" rotWithShape="0">
                    <a:srgbClr val="5F5F5F">
                      <a:alpha val="50000"/>
                    </a:srgbClr>
                  </a:outerShdw>
                </a:effectLst>
              </a14:hiddenEffects>
            </a:ext>
          </a:extLst>
        </p:spPr>
      </p:pic>
      <p:pic>
        <p:nvPicPr>
          <p:cNvPr id="6" name="Picture 4" descr="IAEAPresBkng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hidden">
          <a:xfrm>
            <a:off x="0" y="0"/>
            <a:ext cx="9140825"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hidden">
          <a:xfrm>
            <a:off x="0" y="0"/>
            <a:ext cx="9144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25" name="Rectangle 5"/>
          <p:cNvSpPr>
            <a:spLocks noGrp="1" noChangeArrowheads="1"/>
          </p:cNvSpPr>
          <p:nvPr>
            <p:ph type="ctrTitle"/>
          </p:nvPr>
        </p:nvSpPr>
        <p:spPr>
          <a:xfrm>
            <a:off x="0" y="1000125"/>
            <a:ext cx="9144000" cy="1771650"/>
          </a:xfrm>
        </p:spPr>
        <p:txBody>
          <a:bodyPr/>
          <a:lstStyle>
            <a:lvl1pPr algn="ctr">
              <a:defRPr>
                <a:solidFill>
                  <a:schemeClr val="tx2"/>
                </a:solidFill>
              </a:defRPr>
            </a:lvl1pPr>
          </a:lstStyle>
          <a:p>
            <a:pPr lvl="0"/>
            <a:r>
              <a:rPr lang="en-GB" noProof="0" smtClean="0"/>
              <a:t>Click to edit Master title style</a:t>
            </a:r>
          </a:p>
        </p:txBody>
      </p:sp>
      <p:sp>
        <p:nvSpPr>
          <p:cNvPr id="184326" name="Rectangle 6"/>
          <p:cNvSpPr>
            <a:spLocks noGrp="1" noChangeArrowheads="1"/>
          </p:cNvSpPr>
          <p:nvPr>
            <p:ph type="subTitle" idx="1"/>
          </p:nvPr>
        </p:nvSpPr>
        <p:spPr>
          <a:xfrm>
            <a:off x="0" y="2797175"/>
            <a:ext cx="9144000" cy="1727200"/>
          </a:xfrm>
        </p:spPr>
        <p:txBody>
          <a:bodyPr anchor="ctr" anchorCtr="1"/>
          <a:lstStyle>
            <a:lvl1pPr marL="0" indent="0" algn="ctr">
              <a:buFontTx/>
              <a:buNone/>
              <a:defRPr>
                <a:solidFill>
                  <a:schemeClr val="hlink"/>
                </a:solidFill>
              </a:defRPr>
            </a:lvl1pPr>
          </a:lstStyle>
          <a:p>
            <a:pPr lvl="0"/>
            <a:r>
              <a:rPr lang="en-GB" noProof="0" smtClean="0"/>
              <a:t>Click to edit Master subtitle style</a:t>
            </a:r>
          </a:p>
        </p:txBody>
      </p:sp>
      <p:sp>
        <p:nvSpPr>
          <p:cNvPr id="8" name="Rectangle 7"/>
          <p:cNvSpPr>
            <a:spLocks noGrp="1" noChangeArrowheads="1"/>
          </p:cNvSpPr>
          <p:nvPr>
            <p:ph type="dt" sz="half" idx="10"/>
          </p:nvPr>
        </p:nvSpPr>
        <p:spPr>
          <a:xfrm>
            <a:off x="2484438" y="6237312"/>
            <a:ext cx="5975350" cy="425426"/>
          </a:xfrm>
          <a:ln/>
        </p:spPr>
        <p:txBody>
          <a:bodyPr/>
          <a:lstStyle>
            <a:lvl1pPr>
              <a:defRPr/>
            </a:lvl1pPr>
          </a:lstStyle>
          <a:p>
            <a:pPr>
              <a:defRPr/>
            </a:pPr>
            <a:r>
              <a:rPr lang="en-US" b="1" dirty="0" smtClean="0"/>
              <a:t>The Role of the International Nuclear Information System (INIS) in Supporting</a:t>
            </a:r>
          </a:p>
          <a:p>
            <a:pPr>
              <a:defRPr/>
            </a:pPr>
            <a:r>
              <a:rPr lang="en-US" b="1" dirty="0" smtClean="0"/>
              <a:t>Nuclear Education and Industry, 22</a:t>
            </a:r>
            <a:r>
              <a:rPr lang="en-GB" b="1" dirty="0" smtClean="0"/>
              <a:t> – 24 October 2013, Moscow</a:t>
            </a:r>
            <a:endParaRPr lang="en-GB" b="1" dirty="0"/>
          </a:p>
        </p:txBody>
      </p:sp>
      <p:sp>
        <p:nvSpPr>
          <p:cNvPr id="9" name="Rectangle 9"/>
          <p:cNvSpPr>
            <a:spLocks noGrp="1" noChangeArrowheads="1"/>
          </p:cNvSpPr>
          <p:nvPr>
            <p:ph type="sldNum" sz="quarter" idx="11"/>
          </p:nvPr>
        </p:nvSpPr>
        <p:spPr>
          <a:xfrm>
            <a:off x="8460432" y="6269037"/>
            <a:ext cx="420687" cy="293688"/>
          </a:xfrm>
          <a:ln/>
        </p:spPr>
        <p:txBody>
          <a:bodyPr/>
          <a:lstStyle>
            <a:lvl1pPr>
              <a:defRPr/>
            </a:lvl1pPr>
          </a:lstStyle>
          <a:p>
            <a:pPr>
              <a:defRPr/>
            </a:pPr>
            <a:fld id="{DD80F7B2-6960-4212-977C-7C6245D2AD4F}" type="slidenum">
              <a:rPr lang="en-GB"/>
              <a:pPr>
                <a:defRPr/>
              </a:pPr>
              <a:t>‹#›</a:t>
            </a:fld>
            <a:endParaRPr lang="en-GB"/>
          </a:p>
        </p:txBody>
      </p:sp>
    </p:spTree>
    <p:extLst>
      <p:ext uri="{BB962C8B-B14F-4D97-AF65-F5344CB8AC3E}">
        <p14:creationId xmlns:p14="http://schemas.microsoft.com/office/powerpoint/2010/main" val="1503416248"/>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dt" sz="half" idx="10"/>
          </p:nvPr>
        </p:nvSpPr>
        <p:spPr>
          <a:ln/>
        </p:spPr>
        <p:txBody>
          <a:bodyPr/>
          <a:lstStyle>
            <a:lvl1pPr>
              <a:defRPr/>
            </a:lvl1pPr>
          </a:lstStyle>
          <a:p>
            <a:pPr>
              <a:defRPr/>
            </a:pPr>
            <a:r>
              <a:rPr lang="en-US" b="1" dirty="0" smtClean="0"/>
              <a:t>The Role of the International Nuclear Information System (INIS) in Supporting</a:t>
            </a:r>
          </a:p>
          <a:p>
            <a:pPr>
              <a:defRPr/>
            </a:pPr>
            <a:r>
              <a:rPr lang="en-US" b="1" dirty="0" smtClean="0"/>
              <a:t>Nuclear Education and Industry, 22</a:t>
            </a:r>
            <a:r>
              <a:rPr lang="en-GB" b="1" dirty="0" smtClean="0"/>
              <a:t> – 24 October 2013, Moscow</a:t>
            </a:r>
            <a:endParaRPr lang="en-GB" b="1" dirty="0"/>
          </a:p>
        </p:txBody>
      </p:sp>
      <p:sp>
        <p:nvSpPr>
          <p:cNvPr id="5" name="Rectangle 9"/>
          <p:cNvSpPr>
            <a:spLocks noGrp="1" noChangeArrowheads="1"/>
          </p:cNvSpPr>
          <p:nvPr>
            <p:ph type="sldNum" sz="quarter" idx="11"/>
          </p:nvPr>
        </p:nvSpPr>
        <p:spPr>
          <a:ln/>
        </p:spPr>
        <p:txBody>
          <a:bodyPr/>
          <a:lstStyle>
            <a:lvl1pPr>
              <a:defRPr/>
            </a:lvl1pPr>
          </a:lstStyle>
          <a:p>
            <a:pPr>
              <a:defRPr/>
            </a:pPr>
            <a:fld id="{DD80F7B2-6960-4212-977C-7C6245D2AD4F}" type="slidenum">
              <a:rPr lang="en-GB"/>
              <a:pPr>
                <a:defRPr/>
              </a:pPr>
              <a:t>‹#›</a:t>
            </a:fld>
            <a:endParaRPr lang="en-GB"/>
          </a:p>
        </p:txBody>
      </p:sp>
      <p:sp>
        <p:nvSpPr>
          <p:cNvPr id="6" name="Title 5"/>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256837755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r>
              <a:rPr lang="en-US" b="1" dirty="0" smtClean="0"/>
              <a:t>The Role of the International Nuclear Information System (INIS) in Supporting</a:t>
            </a:r>
          </a:p>
          <a:p>
            <a:pPr>
              <a:defRPr/>
            </a:pPr>
            <a:r>
              <a:rPr lang="en-US" b="1" dirty="0" smtClean="0"/>
              <a:t>Nuclear Education and Industry, 22</a:t>
            </a:r>
            <a:r>
              <a:rPr lang="en-GB" b="1" dirty="0" smtClean="0"/>
              <a:t> – 24 October 2013, Moscow</a:t>
            </a:r>
            <a:endParaRPr lang="en-GB" b="1" dirty="0"/>
          </a:p>
        </p:txBody>
      </p:sp>
      <p:sp>
        <p:nvSpPr>
          <p:cNvPr id="3" name="Rectangle 9"/>
          <p:cNvSpPr>
            <a:spLocks noGrp="1" noChangeArrowheads="1"/>
          </p:cNvSpPr>
          <p:nvPr>
            <p:ph type="sldNum" sz="quarter" idx="11"/>
          </p:nvPr>
        </p:nvSpPr>
        <p:spPr>
          <a:ln/>
        </p:spPr>
        <p:txBody>
          <a:bodyPr/>
          <a:lstStyle>
            <a:lvl1pPr>
              <a:defRPr/>
            </a:lvl1pPr>
          </a:lstStyle>
          <a:p>
            <a:pPr>
              <a:defRPr/>
            </a:pPr>
            <a:fld id="{BA2BA9FC-ED87-466A-B773-4E2C742A2B8C}" type="slidenum">
              <a:rPr lang="en-GB"/>
              <a:pPr>
                <a:defRPr/>
              </a:pPr>
              <a:t>‹#›</a:t>
            </a:fld>
            <a:endParaRPr lang="en-GB"/>
          </a:p>
        </p:txBody>
      </p:sp>
    </p:spTree>
    <p:extLst>
      <p:ext uri="{BB962C8B-B14F-4D97-AF65-F5344CB8AC3E}">
        <p14:creationId xmlns:p14="http://schemas.microsoft.com/office/powerpoint/2010/main" val="310324149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66CC"/>
        </a:solidFill>
        <a:effectLst/>
      </p:bgPr>
    </p:bg>
    <p:spTree>
      <p:nvGrpSpPr>
        <p:cNvPr id="1" name=""/>
        <p:cNvGrpSpPr/>
        <p:nvPr/>
      </p:nvGrpSpPr>
      <p:grpSpPr>
        <a:xfrm>
          <a:off x="0" y="0"/>
          <a:ext cx="0" cy="0"/>
          <a:chOff x="0" y="0"/>
          <a:chExt cx="0" cy="0"/>
        </a:xfrm>
      </p:grpSpPr>
      <p:pic>
        <p:nvPicPr>
          <p:cNvPr id="1026" name="Picture 2" descr="IAEAlogo_Blac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black">
          <a:xfrm>
            <a:off x="304800" y="6110288"/>
            <a:ext cx="685800" cy="596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45791" dir="3378596" algn="ctr" rotWithShape="0">
                    <a:srgbClr val="5F5F5F">
                      <a:alpha val="50000"/>
                    </a:srgbClr>
                  </a:outerShdw>
                </a:effectLst>
              </a14:hiddenEffects>
            </a:ext>
          </a:extLst>
        </p:spPr>
      </p:pic>
      <p:sp>
        <p:nvSpPr>
          <p:cNvPr id="1027" name="Text Box 3"/>
          <p:cNvSpPr txBox="1">
            <a:spLocks noChangeArrowheads="1"/>
          </p:cNvSpPr>
          <p:nvPr/>
        </p:nvSpPr>
        <p:spPr bwMode="black">
          <a:xfrm>
            <a:off x="990600" y="6202363"/>
            <a:ext cx="9144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defRPr/>
            </a:pPr>
            <a:r>
              <a:rPr lang="en-GB" sz="2200" b="1" smtClean="0">
                <a:solidFill>
                  <a:srgbClr val="FFFFFF"/>
                </a:solidFill>
                <a:latin typeface="Arial" charset="0"/>
              </a:rPr>
              <a:t>IAEA</a:t>
            </a:r>
          </a:p>
        </p:txBody>
      </p:sp>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hidden">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5"/>
          <p:cNvSpPr>
            <a:spLocks noGrp="1" noChangeArrowheads="1"/>
          </p:cNvSpPr>
          <p:nvPr>
            <p:ph type="title"/>
          </p:nvPr>
        </p:nvSpPr>
        <p:spPr bwMode="black">
          <a:xfrm>
            <a:off x="282575" y="98425"/>
            <a:ext cx="8534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30" name="Rectangle 6"/>
          <p:cNvSpPr>
            <a:spLocks noGrp="1" noChangeArrowheads="1"/>
          </p:cNvSpPr>
          <p:nvPr>
            <p:ph type="body" idx="1"/>
          </p:nvPr>
        </p:nvSpPr>
        <p:spPr bwMode="black">
          <a:xfrm>
            <a:off x="282575" y="1524000"/>
            <a:ext cx="8593138"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83303" name="Rectangle 7"/>
          <p:cNvSpPr>
            <a:spLocks noGrp="1" noChangeArrowheads="1"/>
          </p:cNvSpPr>
          <p:nvPr>
            <p:ph type="dt" sz="half" idx="2"/>
          </p:nvPr>
        </p:nvSpPr>
        <p:spPr bwMode="white">
          <a:xfrm>
            <a:off x="2195736" y="6237312"/>
            <a:ext cx="6264052" cy="425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D5D7D8"/>
                </a:solidFill>
                <a:latin typeface="+mn-lt"/>
              </a:defRPr>
            </a:lvl1pPr>
          </a:lstStyle>
          <a:p>
            <a:pPr>
              <a:defRPr/>
            </a:pPr>
            <a:r>
              <a:rPr lang="en-US" b="1" dirty="0" smtClean="0"/>
              <a:t>The Role of the International Nuclear Information System (INIS) in Supporting</a:t>
            </a:r>
          </a:p>
          <a:p>
            <a:pPr>
              <a:defRPr/>
            </a:pPr>
            <a:r>
              <a:rPr lang="en-US" b="1" dirty="0" smtClean="0"/>
              <a:t>Nuclear Education and Industry, 22</a:t>
            </a:r>
            <a:r>
              <a:rPr lang="en-GB" b="1" dirty="0" smtClean="0"/>
              <a:t> – 24 October 2013, Moscow</a:t>
            </a:r>
            <a:endParaRPr lang="en-GB" b="1" dirty="0"/>
          </a:p>
        </p:txBody>
      </p:sp>
      <p:sp>
        <p:nvSpPr>
          <p:cNvPr id="183305" name="Rectangle 9"/>
          <p:cNvSpPr>
            <a:spLocks noGrp="1" noChangeArrowheads="1"/>
          </p:cNvSpPr>
          <p:nvPr>
            <p:ph type="sldNum" sz="quarter" idx="4"/>
          </p:nvPr>
        </p:nvSpPr>
        <p:spPr bwMode="white">
          <a:xfrm>
            <a:off x="8460432" y="6269037"/>
            <a:ext cx="420687"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D5D7D8"/>
                </a:solidFill>
                <a:latin typeface="+mn-lt"/>
              </a:defRPr>
            </a:lvl1pPr>
          </a:lstStyle>
          <a:p>
            <a:pPr>
              <a:defRPr/>
            </a:pPr>
            <a:fld id="{637D60F1-9852-4021-8859-A38DEC86C086}" type="slidenum">
              <a:rPr lang="en-GB"/>
              <a:pPr>
                <a:defRPr/>
              </a:pPr>
              <a:t>‹#›</a:t>
            </a:fld>
            <a:endParaRPr lang="en-GB" dirty="0"/>
          </a:p>
        </p:txBody>
      </p:sp>
    </p:spTree>
  </p:cSld>
  <p:clrMap bg1="dk2" tx1="lt1" bg2="dk1" tx2="lt2" accent1="accent1" accent2="accent2" accent3="accent3" accent4="accent4" accent5="accent5" accent6="accent6" hlink="hlink" folHlink="folHlink"/>
  <p:sldLayoutIdLst>
    <p:sldLayoutId id="2147483854" r:id="rId1"/>
    <p:sldLayoutId id="2147483852" r:id="rId2"/>
    <p:sldLayoutId id="2147483853" r:id="rId3"/>
  </p:sldLayoutIdLst>
  <p:timing>
    <p:tnLst>
      <p:par>
        <p:cTn id="1" dur="indefinite" restart="never" nodeType="tmRoot"/>
      </p:par>
    </p:tnLst>
  </p:timing>
  <p:hf hdr="0" ftr="0"/>
  <p:txStyles>
    <p:titleStyle>
      <a:lvl1pPr algn="l" rtl="0" eaLnBrk="0" fontAlgn="base" hangingPunct="0">
        <a:spcBef>
          <a:spcPct val="20000"/>
        </a:spcBef>
        <a:spcAft>
          <a:spcPct val="0"/>
        </a:spcAft>
        <a:defRPr sz="3600" b="1">
          <a:solidFill>
            <a:srgbClr val="CCECFF"/>
          </a:solidFill>
          <a:latin typeface="+mj-lt"/>
          <a:ea typeface="+mj-ea"/>
          <a:cs typeface="+mj-cs"/>
        </a:defRPr>
      </a:lvl1pPr>
      <a:lvl2pPr algn="l" rtl="0" eaLnBrk="0" fontAlgn="base" hangingPunct="0">
        <a:spcBef>
          <a:spcPct val="20000"/>
        </a:spcBef>
        <a:spcAft>
          <a:spcPct val="0"/>
        </a:spcAft>
        <a:defRPr sz="3600" b="1">
          <a:solidFill>
            <a:srgbClr val="CCECFF"/>
          </a:solidFill>
          <a:latin typeface="Arial" charset="0"/>
        </a:defRPr>
      </a:lvl2pPr>
      <a:lvl3pPr algn="l" rtl="0" eaLnBrk="0" fontAlgn="base" hangingPunct="0">
        <a:spcBef>
          <a:spcPct val="20000"/>
        </a:spcBef>
        <a:spcAft>
          <a:spcPct val="0"/>
        </a:spcAft>
        <a:defRPr sz="3600" b="1">
          <a:solidFill>
            <a:srgbClr val="CCECFF"/>
          </a:solidFill>
          <a:latin typeface="Arial" charset="0"/>
        </a:defRPr>
      </a:lvl3pPr>
      <a:lvl4pPr algn="l" rtl="0" eaLnBrk="0" fontAlgn="base" hangingPunct="0">
        <a:spcBef>
          <a:spcPct val="20000"/>
        </a:spcBef>
        <a:spcAft>
          <a:spcPct val="0"/>
        </a:spcAft>
        <a:defRPr sz="3600" b="1">
          <a:solidFill>
            <a:srgbClr val="CCECFF"/>
          </a:solidFill>
          <a:latin typeface="Arial" charset="0"/>
        </a:defRPr>
      </a:lvl4pPr>
      <a:lvl5pPr algn="l" rtl="0" eaLnBrk="0" fontAlgn="base" hangingPunct="0">
        <a:spcBef>
          <a:spcPct val="20000"/>
        </a:spcBef>
        <a:spcAft>
          <a:spcPct val="0"/>
        </a:spcAft>
        <a:defRPr sz="3600" b="1">
          <a:solidFill>
            <a:srgbClr val="CCECFF"/>
          </a:solidFill>
          <a:latin typeface="Arial" charset="0"/>
        </a:defRPr>
      </a:lvl5pPr>
      <a:lvl6pPr marL="457200" algn="l" rtl="0" fontAlgn="base">
        <a:spcBef>
          <a:spcPct val="20000"/>
        </a:spcBef>
        <a:spcAft>
          <a:spcPct val="0"/>
        </a:spcAft>
        <a:defRPr sz="3600" b="1">
          <a:solidFill>
            <a:srgbClr val="CCECFF"/>
          </a:solidFill>
          <a:latin typeface="Arial" charset="0"/>
        </a:defRPr>
      </a:lvl6pPr>
      <a:lvl7pPr marL="914400" algn="l" rtl="0" fontAlgn="base">
        <a:spcBef>
          <a:spcPct val="20000"/>
        </a:spcBef>
        <a:spcAft>
          <a:spcPct val="0"/>
        </a:spcAft>
        <a:defRPr sz="3600" b="1">
          <a:solidFill>
            <a:srgbClr val="CCECFF"/>
          </a:solidFill>
          <a:latin typeface="Arial" charset="0"/>
        </a:defRPr>
      </a:lvl7pPr>
      <a:lvl8pPr marL="1371600" algn="l" rtl="0" fontAlgn="base">
        <a:spcBef>
          <a:spcPct val="20000"/>
        </a:spcBef>
        <a:spcAft>
          <a:spcPct val="0"/>
        </a:spcAft>
        <a:defRPr sz="3600" b="1">
          <a:solidFill>
            <a:srgbClr val="CCECFF"/>
          </a:solidFill>
          <a:latin typeface="Arial" charset="0"/>
        </a:defRPr>
      </a:lvl8pPr>
      <a:lvl9pPr marL="1828800" algn="l" rtl="0" fontAlgn="base">
        <a:spcBef>
          <a:spcPct val="20000"/>
        </a:spcBef>
        <a:spcAft>
          <a:spcPct val="0"/>
        </a:spcAft>
        <a:defRPr sz="3600" b="1">
          <a:solidFill>
            <a:srgbClr val="CCECFF"/>
          </a:solidFill>
          <a:latin typeface="Arial" charset="0"/>
        </a:defRPr>
      </a:lvl9pPr>
    </p:titleStyle>
    <p:bodyStyle>
      <a:lvl1pPr marL="342900" indent="-342900" algn="l" rtl="0" eaLnBrk="0" fontAlgn="base" hangingPunct="0">
        <a:spcBef>
          <a:spcPct val="20000"/>
        </a:spcBef>
        <a:spcAft>
          <a:spcPct val="0"/>
        </a:spcAft>
        <a:buClr>
          <a:srgbClr val="99CCFF"/>
        </a:buClr>
        <a:buSzPct val="110000"/>
        <a:buChar char="•"/>
        <a:defRPr sz="3200">
          <a:solidFill>
            <a:srgbClr val="FFFFCC"/>
          </a:solidFill>
          <a:latin typeface="+mn-lt"/>
          <a:ea typeface="+mn-ea"/>
          <a:cs typeface="+mn-cs"/>
        </a:defRPr>
      </a:lvl1pPr>
      <a:lvl2pPr marL="742950" indent="-285750" algn="l" rtl="0" eaLnBrk="0" fontAlgn="base" hangingPunct="0">
        <a:spcBef>
          <a:spcPct val="20000"/>
        </a:spcBef>
        <a:spcAft>
          <a:spcPct val="0"/>
        </a:spcAft>
        <a:buClr>
          <a:srgbClr val="99CCFF"/>
        </a:buClr>
        <a:buSzPct val="110000"/>
        <a:buChar char="•"/>
        <a:defRPr sz="2800">
          <a:solidFill>
            <a:srgbClr val="FFFFCC"/>
          </a:solidFill>
          <a:latin typeface="+mn-lt"/>
        </a:defRPr>
      </a:lvl2pPr>
      <a:lvl3pPr marL="1143000" indent="-228600" algn="l" rtl="0" eaLnBrk="0" fontAlgn="base" hangingPunct="0">
        <a:spcBef>
          <a:spcPct val="20000"/>
        </a:spcBef>
        <a:spcAft>
          <a:spcPct val="0"/>
        </a:spcAft>
        <a:buClr>
          <a:srgbClr val="99CCFF"/>
        </a:buClr>
        <a:buSzPct val="110000"/>
        <a:buChar char="•"/>
        <a:defRPr sz="2400">
          <a:solidFill>
            <a:srgbClr val="FFFFCC"/>
          </a:solidFill>
          <a:latin typeface="+mn-lt"/>
        </a:defRPr>
      </a:lvl3pPr>
      <a:lvl4pPr marL="1600200" indent="-228600" algn="l" rtl="0" eaLnBrk="0" fontAlgn="base" hangingPunct="0">
        <a:spcBef>
          <a:spcPct val="20000"/>
        </a:spcBef>
        <a:spcAft>
          <a:spcPct val="0"/>
        </a:spcAft>
        <a:buClr>
          <a:srgbClr val="99CCFF"/>
        </a:buClr>
        <a:buSzPct val="110000"/>
        <a:buChar char="•"/>
        <a:defRPr sz="2400">
          <a:solidFill>
            <a:srgbClr val="FFFFCC"/>
          </a:solidFill>
          <a:latin typeface="+mn-lt"/>
        </a:defRPr>
      </a:lvl4pPr>
      <a:lvl5pPr marL="2057400" indent="-228600" algn="l" rtl="0" eaLnBrk="0" fontAlgn="base" hangingPunct="0">
        <a:spcBef>
          <a:spcPct val="20000"/>
        </a:spcBef>
        <a:spcAft>
          <a:spcPct val="0"/>
        </a:spcAft>
        <a:buClr>
          <a:srgbClr val="99CCFF"/>
        </a:buClr>
        <a:buSzPct val="110000"/>
        <a:buChar char="•"/>
        <a:defRPr sz="2400">
          <a:solidFill>
            <a:srgbClr val="FFFFCC"/>
          </a:solidFill>
          <a:latin typeface="+mn-lt"/>
        </a:defRPr>
      </a:lvl5pPr>
      <a:lvl6pPr marL="2514600" indent="-228600" algn="l" rtl="0" fontAlgn="base">
        <a:spcBef>
          <a:spcPct val="20000"/>
        </a:spcBef>
        <a:spcAft>
          <a:spcPct val="0"/>
        </a:spcAft>
        <a:buClr>
          <a:srgbClr val="99CCFF"/>
        </a:buClr>
        <a:buSzPct val="110000"/>
        <a:buChar char="•"/>
        <a:defRPr sz="2400">
          <a:solidFill>
            <a:srgbClr val="FFFFCC"/>
          </a:solidFill>
          <a:latin typeface="+mn-lt"/>
        </a:defRPr>
      </a:lvl6pPr>
      <a:lvl7pPr marL="2971800" indent="-228600" algn="l" rtl="0" fontAlgn="base">
        <a:spcBef>
          <a:spcPct val="20000"/>
        </a:spcBef>
        <a:spcAft>
          <a:spcPct val="0"/>
        </a:spcAft>
        <a:buClr>
          <a:srgbClr val="99CCFF"/>
        </a:buClr>
        <a:buSzPct val="110000"/>
        <a:buChar char="•"/>
        <a:defRPr sz="2400">
          <a:solidFill>
            <a:srgbClr val="FFFFCC"/>
          </a:solidFill>
          <a:latin typeface="+mn-lt"/>
        </a:defRPr>
      </a:lvl7pPr>
      <a:lvl8pPr marL="3429000" indent="-228600" algn="l" rtl="0" fontAlgn="base">
        <a:spcBef>
          <a:spcPct val="20000"/>
        </a:spcBef>
        <a:spcAft>
          <a:spcPct val="0"/>
        </a:spcAft>
        <a:buClr>
          <a:srgbClr val="99CCFF"/>
        </a:buClr>
        <a:buSzPct val="110000"/>
        <a:buChar char="•"/>
        <a:defRPr sz="2400">
          <a:solidFill>
            <a:srgbClr val="FFFFCC"/>
          </a:solidFill>
          <a:latin typeface="+mn-lt"/>
        </a:defRPr>
      </a:lvl8pPr>
      <a:lvl9pPr marL="3886200" indent="-228600" algn="l" rtl="0" fontAlgn="base">
        <a:spcBef>
          <a:spcPct val="20000"/>
        </a:spcBef>
        <a:spcAft>
          <a:spcPct val="0"/>
        </a:spcAft>
        <a:buClr>
          <a:srgbClr val="99CCFF"/>
        </a:buClr>
        <a:buSzPct val="110000"/>
        <a:buChar char="•"/>
        <a:defRPr sz="2400">
          <a:solidFill>
            <a:srgbClr val="FFFFCC"/>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18"/>
          <p:cNvSpPr>
            <a:spLocks noChangeArrowheads="1"/>
          </p:cNvSpPr>
          <p:nvPr/>
        </p:nvSpPr>
        <p:spPr bwMode="auto">
          <a:xfrm>
            <a:off x="2555776" y="3717032"/>
            <a:ext cx="3748087" cy="1034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001" tIns="40000" rIns="80001" bIns="40000">
            <a:spAutoFit/>
            <a:scene3d>
              <a:camera prst="orthographicFront"/>
              <a:lightRig rig="threePt" dir="t"/>
            </a:scene3d>
            <a:sp3d extrusionH="57150">
              <a:bevelT h="25400" prst="softRound"/>
              <a:bevelB w="38100" h="38100" prst="relaxedInset"/>
            </a:sp3d>
          </a:bodyPr>
          <a:lstStyle/>
          <a:p>
            <a:pPr algn="ctr" defTabSz="666750" eaLnBrk="0" hangingPunct="0">
              <a:spcBef>
                <a:spcPct val="50000"/>
              </a:spcBef>
              <a:defRPr/>
            </a:pPr>
            <a:r>
              <a:rPr lang="en-US" sz="2000" b="1" dirty="0" err="1">
                <a:ln w="18415" cmpd="sng">
                  <a:solidFill>
                    <a:srgbClr val="FFFFFF"/>
                  </a:solidFill>
                  <a:prstDash val="solid"/>
                </a:ln>
                <a:solidFill>
                  <a:schemeClr val="tx1">
                    <a:lumMod val="90000"/>
                  </a:schemeClr>
                </a:solidFill>
                <a:effectLst>
                  <a:outerShdw blurRad="63500" dir="3600000" algn="tl" rotWithShape="0">
                    <a:srgbClr val="000000">
                      <a:alpha val="70000"/>
                    </a:srgbClr>
                  </a:outerShdw>
                </a:effectLst>
                <a:latin typeface="Comic Sans MS" pitchFamily="66" charset="0"/>
                <a:cs typeface="Times New Roman" pitchFamily="18" charset="0"/>
              </a:rPr>
              <a:t>Dobrica</a:t>
            </a:r>
            <a:r>
              <a:rPr lang="en-US" sz="2000" b="1" dirty="0">
                <a:ln w="18415" cmpd="sng">
                  <a:solidFill>
                    <a:srgbClr val="FFFFFF"/>
                  </a:solidFill>
                  <a:prstDash val="solid"/>
                </a:ln>
                <a:solidFill>
                  <a:schemeClr val="tx1">
                    <a:lumMod val="90000"/>
                  </a:schemeClr>
                </a:solidFill>
                <a:effectLst>
                  <a:outerShdw blurRad="63500" dir="3600000" algn="tl" rotWithShape="0">
                    <a:srgbClr val="000000">
                      <a:alpha val="70000"/>
                    </a:srgbClr>
                  </a:outerShdw>
                </a:effectLst>
                <a:latin typeface="Comic Sans MS" pitchFamily="66" charset="0"/>
                <a:cs typeface="Times New Roman" pitchFamily="18" charset="0"/>
              </a:rPr>
              <a:t> </a:t>
            </a:r>
            <a:r>
              <a:rPr lang="en-US" sz="2000" b="1" dirty="0" err="1" smtClean="0">
                <a:ln w="18415" cmpd="sng">
                  <a:solidFill>
                    <a:srgbClr val="FFFFFF"/>
                  </a:solidFill>
                  <a:prstDash val="solid"/>
                </a:ln>
                <a:solidFill>
                  <a:schemeClr val="tx1">
                    <a:lumMod val="90000"/>
                  </a:schemeClr>
                </a:solidFill>
                <a:effectLst>
                  <a:outerShdw blurRad="63500" dir="3600000" algn="tl" rotWithShape="0">
                    <a:srgbClr val="000000">
                      <a:alpha val="70000"/>
                    </a:srgbClr>
                  </a:outerShdw>
                </a:effectLst>
                <a:latin typeface="Comic Sans MS" pitchFamily="66" charset="0"/>
                <a:cs typeface="Times New Roman" pitchFamily="18" charset="0"/>
              </a:rPr>
              <a:t>Savić</a:t>
            </a:r>
            <a:endParaRPr lang="en-US" sz="2000" b="1" dirty="0" smtClean="0">
              <a:ln w="18415" cmpd="sng">
                <a:solidFill>
                  <a:srgbClr val="FFFFFF"/>
                </a:solidFill>
                <a:prstDash val="solid"/>
              </a:ln>
              <a:solidFill>
                <a:schemeClr val="tx1">
                  <a:lumMod val="90000"/>
                </a:schemeClr>
              </a:solidFill>
              <a:effectLst>
                <a:outerShdw blurRad="63500" dir="3600000" algn="tl" rotWithShape="0">
                  <a:srgbClr val="000000">
                    <a:alpha val="70000"/>
                  </a:srgbClr>
                </a:outerShdw>
              </a:effectLst>
              <a:latin typeface="Comic Sans MS" pitchFamily="66" charset="0"/>
              <a:cs typeface="Times New Roman" pitchFamily="18" charset="0"/>
            </a:endParaRPr>
          </a:p>
          <a:p>
            <a:pPr algn="ctr" defTabSz="666750" eaLnBrk="0" hangingPunct="0">
              <a:spcBef>
                <a:spcPct val="50000"/>
              </a:spcBef>
              <a:defRPr/>
            </a:pPr>
            <a:r>
              <a:rPr lang="en-US" sz="1400" b="1" dirty="0" smtClean="0">
                <a:solidFill>
                  <a:schemeClr val="bg2">
                    <a:lumMod val="20000"/>
                    <a:lumOff val="80000"/>
                  </a:schemeClr>
                </a:solidFill>
                <a:latin typeface="Arial Rounded MT Bold" pitchFamily="34" charset="0"/>
                <a:cs typeface="Times New Roman" pitchFamily="18" charset="0"/>
              </a:rPr>
              <a:t>Head of the Nuclear Information Section</a:t>
            </a:r>
          </a:p>
          <a:p>
            <a:pPr algn="ctr" defTabSz="666750" eaLnBrk="0" hangingPunct="0">
              <a:spcBef>
                <a:spcPct val="50000"/>
              </a:spcBef>
              <a:defRPr/>
            </a:pPr>
            <a:r>
              <a:rPr lang="en-US" sz="1400" b="1" dirty="0" smtClean="0">
                <a:solidFill>
                  <a:schemeClr val="bg2">
                    <a:lumMod val="20000"/>
                    <a:lumOff val="80000"/>
                  </a:schemeClr>
                </a:solidFill>
                <a:latin typeface="Arial Rounded MT Bold" pitchFamily="34" charset="0"/>
                <a:cs typeface="Times New Roman" pitchFamily="18" charset="0"/>
              </a:rPr>
              <a:t>IAEA, Vienna</a:t>
            </a:r>
            <a:endParaRPr lang="en-US" sz="1400" b="1" dirty="0">
              <a:solidFill>
                <a:schemeClr val="bg2">
                  <a:lumMod val="20000"/>
                  <a:lumOff val="80000"/>
                </a:schemeClr>
              </a:solidFill>
              <a:latin typeface="Arial Rounded MT Bold" pitchFamily="34" charset="0"/>
              <a:cs typeface="Times New Roman" pitchFamily="18" charset="0"/>
            </a:endParaRPr>
          </a:p>
        </p:txBody>
      </p:sp>
      <p:sp>
        <p:nvSpPr>
          <p:cNvPr id="2" name="Rectangle 1"/>
          <p:cNvSpPr/>
          <p:nvPr/>
        </p:nvSpPr>
        <p:spPr>
          <a:xfrm>
            <a:off x="568127" y="2291910"/>
            <a:ext cx="8064896" cy="523220"/>
          </a:xfrm>
          <a:prstGeom prst="rect">
            <a:avLst/>
          </a:prstGeom>
        </p:spPr>
        <p:txBody>
          <a:bodyPr wrap="square">
            <a:spAutoFit/>
          </a:bodyPr>
          <a:lstStyle/>
          <a:p>
            <a:pPr algn="ctr"/>
            <a:r>
              <a:rPr lang="en-GB" sz="2800" dirty="0" smtClean="0">
                <a:ln w="8890" cap="flat" cmpd="sng" algn="ctr">
                  <a:solidFill>
                    <a:srgbClr val="FCFCFD"/>
                  </a:solidFill>
                  <a:prstDash val="solid"/>
                  <a:miter lim="0"/>
                </a:ln>
                <a:solidFill>
                  <a:schemeClr val="tx1">
                    <a:lumMod val="90000"/>
                  </a:schemeClr>
                </a:solidFill>
                <a:effectLst>
                  <a:outerShdw blurRad="55004" dist="50800" dir="5400000" algn="tl">
                    <a:srgbClr val="000000">
                      <a:alpha val="33000"/>
                    </a:srgbClr>
                  </a:outerShdw>
                </a:effectLst>
                <a:latin typeface="Calibri"/>
                <a:ea typeface="Calibri"/>
                <a:cs typeface="Times New Roman"/>
              </a:rPr>
              <a:t>The Future of Nuclear Information</a:t>
            </a:r>
            <a:endParaRPr lang="en-GB" sz="2800" dirty="0">
              <a:solidFill>
                <a:schemeClr val="tx1">
                  <a:lumMod val="90000"/>
                </a:schemeClr>
              </a:solidFill>
            </a:endParaRPr>
          </a:p>
        </p:txBody>
      </p:sp>
      <p:sp>
        <p:nvSpPr>
          <p:cNvPr id="5" name="Rectangle 3"/>
          <p:cNvSpPr>
            <a:spLocks noGrp="1" noChangeArrowheads="1"/>
          </p:cNvSpPr>
          <p:nvPr>
            <p:ph type="subTitle" idx="1"/>
          </p:nvPr>
        </p:nvSpPr>
        <p:spPr>
          <a:xfrm>
            <a:off x="0" y="188640"/>
            <a:ext cx="9144000" cy="936402"/>
          </a:xfrm>
        </p:spPr>
        <p:txBody>
          <a:bodyPr/>
          <a:lstStyle/>
          <a:p>
            <a:pPr>
              <a:defRPr/>
            </a:pPr>
            <a:r>
              <a:rPr lang="en-US" sz="1600" b="1" dirty="0">
                <a:solidFill>
                  <a:schemeClr val="tx1"/>
                </a:solidFill>
              </a:rPr>
              <a:t>The Role of the International Nuclear Information System (INIS) in Supporting</a:t>
            </a:r>
          </a:p>
          <a:p>
            <a:pPr>
              <a:defRPr/>
            </a:pPr>
            <a:r>
              <a:rPr lang="en-US" sz="1600" b="1" dirty="0">
                <a:solidFill>
                  <a:schemeClr val="tx1"/>
                </a:solidFill>
              </a:rPr>
              <a:t>Nuclear Education and Industry, 22</a:t>
            </a:r>
            <a:r>
              <a:rPr lang="en-GB" sz="1600" b="1" dirty="0">
                <a:solidFill>
                  <a:schemeClr val="tx1"/>
                </a:solidFill>
              </a:rPr>
              <a:t> – 24 October 2013, Moscow</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DD80F7B2-6960-4212-977C-7C6245D2AD4F}" type="slidenum">
              <a:rPr lang="en-GB" smtClean="0"/>
              <a:pPr>
                <a:defRPr/>
              </a:pPr>
              <a:t>10</a:t>
            </a:fld>
            <a:endParaRPr lang="en-GB"/>
          </a:p>
        </p:txBody>
      </p:sp>
      <p:sp>
        <p:nvSpPr>
          <p:cNvPr id="6" name="Text Box 4"/>
          <p:cNvSpPr txBox="1">
            <a:spLocks noChangeArrowheads="1"/>
          </p:cNvSpPr>
          <p:nvPr/>
        </p:nvSpPr>
        <p:spPr bwMode="auto">
          <a:xfrm>
            <a:off x="2916112" y="3578197"/>
            <a:ext cx="2879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4000" b="1" dirty="0">
                <a:solidFill>
                  <a:srgbClr val="FFFFCC"/>
                </a:solidFill>
                <a:latin typeface="Comic Sans MS" pitchFamily="66" charset="0"/>
                <a:cs typeface="Times New Roman" pitchFamily="18" charset="0"/>
              </a:rPr>
              <a:t>Thank you!</a:t>
            </a:r>
          </a:p>
        </p:txBody>
      </p:sp>
      <p:sp>
        <p:nvSpPr>
          <p:cNvPr id="7" name="Horizontal Scroll 6"/>
          <p:cNvSpPr/>
          <p:nvPr/>
        </p:nvSpPr>
        <p:spPr bwMode="auto">
          <a:xfrm>
            <a:off x="1619672" y="1196752"/>
            <a:ext cx="5472608" cy="2232248"/>
          </a:xfrm>
          <a:prstGeom prst="horizontalScroll">
            <a:avLst/>
          </a:prstGeom>
          <a:solidFill>
            <a:schemeClr val="accent5">
              <a:lumMod val="25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dirty="0" smtClean="0">
              <a:ln>
                <a:noFill/>
              </a:ln>
              <a:solidFill>
                <a:schemeClr val="bg1"/>
              </a:solidFill>
              <a:effectLst>
                <a:outerShdw blurRad="38100" dist="38100" dir="2700000" algn="tl">
                  <a:srgbClr val="000000">
                    <a:alpha val="43137"/>
                  </a:srgbClr>
                </a:outerShdw>
              </a:effectLst>
              <a:latin typeface="Harlow Solid Italic" pitchFamily="82"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3200" b="0" i="0" u="none" strike="noStrike" cap="none" normalizeH="0" baseline="0" dirty="0" smtClean="0">
                <a:ln>
                  <a:noFill/>
                </a:ln>
                <a:solidFill>
                  <a:srgbClr val="FFFFCC"/>
                </a:solidFill>
                <a:effectLst>
                  <a:outerShdw blurRad="38100" dist="38100" dir="2700000" algn="tl">
                    <a:srgbClr val="000000">
                      <a:alpha val="43137"/>
                    </a:srgbClr>
                  </a:outerShdw>
                </a:effectLst>
                <a:latin typeface="Harlow Solid Italic" pitchFamily="82" charset="0"/>
              </a:rPr>
              <a:t>Nothing endures but change!</a:t>
            </a:r>
          </a:p>
          <a:p>
            <a:pPr marL="0" marR="0" indent="0" algn="ctr" defTabSz="914400" rtl="0" eaLnBrk="1" fontAlgn="base" latinLnBrk="0" hangingPunct="1">
              <a:lnSpc>
                <a:spcPct val="100000"/>
              </a:lnSpc>
              <a:spcBef>
                <a:spcPct val="0"/>
              </a:spcBef>
              <a:spcAft>
                <a:spcPct val="0"/>
              </a:spcAft>
              <a:buClrTx/>
              <a:buSzTx/>
              <a:buFontTx/>
              <a:buNone/>
              <a:tabLst/>
            </a:pPr>
            <a:r>
              <a:rPr lang="en-GB" dirty="0" smtClean="0">
                <a:latin typeface="Harlow Solid Italic" pitchFamily="82" charset="0"/>
              </a:rPr>
              <a:t>Heraclitus (2500 years ago)</a:t>
            </a:r>
            <a:endParaRPr kumimoji="0" lang="en-GB" b="0" i="0" u="none" strike="noStrike" cap="none" normalizeH="0" baseline="0" dirty="0" smtClean="0">
              <a:ln>
                <a:noFill/>
              </a:ln>
              <a:latin typeface="Harlow Solid Italic" pitchFamily="82" charset="0"/>
            </a:endParaRPr>
          </a:p>
        </p:txBody>
      </p:sp>
      <p:sp>
        <p:nvSpPr>
          <p:cNvPr id="9" name="Date Placeholder 2"/>
          <p:cNvSpPr>
            <a:spLocks noGrp="1"/>
          </p:cNvSpPr>
          <p:nvPr>
            <p:ph type="dt" sz="half" idx="10"/>
          </p:nvPr>
        </p:nvSpPr>
        <p:spPr>
          <a:xfrm>
            <a:off x="2195736" y="6237312"/>
            <a:ext cx="6264052" cy="425426"/>
          </a:xfrm>
        </p:spPr>
        <p:txBody>
          <a:bodyPr/>
          <a:lstStyle/>
          <a:p>
            <a:pPr>
              <a:defRPr/>
            </a:pPr>
            <a:r>
              <a:rPr lang="en-US" b="1" dirty="0" smtClean="0"/>
              <a:t>The Role of the International Nuclear Information System (INIS) in Supporting</a:t>
            </a:r>
          </a:p>
          <a:p>
            <a:pPr>
              <a:defRPr/>
            </a:pPr>
            <a:r>
              <a:rPr lang="en-US" b="1" dirty="0" smtClean="0"/>
              <a:t>Nuclear Education and Industry, 22</a:t>
            </a:r>
            <a:r>
              <a:rPr lang="en-GB" b="1" dirty="0" smtClean="0"/>
              <a:t> – 24 October 2013, Moscow</a:t>
            </a:r>
            <a:endParaRPr lang="en-GB" b="1" dirty="0"/>
          </a:p>
        </p:txBody>
      </p:sp>
      <p:sp>
        <p:nvSpPr>
          <p:cNvPr id="10" name="Rectangle 18"/>
          <p:cNvSpPr>
            <a:spLocks noChangeArrowheads="1"/>
          </p:cNvSpPr>
          <p:nvPr/>
        </p:nvSpPr>
        <p:spPr bwMode="auto">
          <a:xfrm>
            <a:off x="2481930" y="4725144"/>
            <a:ext cx="3748087" cy="711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001" tIns="40000" rIns="80001" bIns="40000">
            <a:spAutoFit/>
            <a:scene3d>
              <a:camera prst="orthographicFront"/>
              <a:lightRig rig="threePt" dir="t"/>
            </a:scene3d>
            <a:sp3d extrusionH="57150">
              <a:bevelT h="25400" prst="softRound"/>
              <a:bevelB w="38100" h="38100" prst="relaxedInset"/>
            </a:sp3d>
          </a:bodyPr>
          <a:lstStyle/>
          <a:p>
            <a:pPr algn="ctr" defTabSz="666750" eaLnBrk="0" hangingPunct="0">
              <a:spcBef>
                <a:spcPct val="50000"/>
              </a:spcBef>
              <a:defRPr/>
            </a:pPr>
            <a:r>
              <a:rPr lang="en-US" sz="2000" b="1" dirty="0" err="1">
                <a:ln w="18415" cmpd="sng">
                  <a:solidFill>
                    <a:srgbClr val="FFFFFF"/>
                  </a:solidFill>
                  <a:prstDash val="solid"/>
                </a:ln>
                <a:solidFill>
                  <a:srgbClr val="EAEAEA">
                    <a:lumMod val="90000"/>
                  </a:srgbClr>
                </a:solidFill>
                <a:effectLst>
                  <a:outerShdw blurRad="63500" dir="3600000" algn="tl" rotWithShape="0">
                    <a:srgbClr val="000000">
                      <a:alpha val="70000"/>
                    </a:srgbClr>
                  </a:outerShdw>
                </a:effectLst>
                <a:latin typeface="Comic Sans MS" pitchFamily="66" charset="0"/>
                <a:cs typeface="Times New Roman" pitchFamily="18" charset="0"/>
              </a:rPr>
              <a:t>Dobrica</a:t>
            </a:r>
            <a:r>
              <a:rPr lang="en-US" sz="2000" b="1" dirty="0">
                <a:ln w="18415" cmpd="sng">
                  <a:solidFill>
                    <a:srgbClr val="FFFFFF"/>
                  </a:solidFill>
                  <a:prstDash val="solid"/>
                </a:ln>
                <a:solidFill>
                  <a:srgbClr val="EAEAEA">
                    <a:lumMod val="90000"/>
                  </a:srgbClr>
                </a:solidFill>
                <a:effectLst>
                  <a:outerShdw blurRad="63500" dir="3600000" algn="tl" rotWithShape="0">
                    <a:srgbClr val="000000">
                      <a:alpha val="70000"/>
                    </a:srgbClr>
                  </a:outerShdw>
                </a:effectLst>
                <a:latin typeface="Comic Sans MS" pitchFamily="66" charset="0"/>
                <a:cs typeface="Times New Roman" pitchFamily="18" charset="0"/>
              </a:rPr>
              <a:t> </a:t>
            </a:r>
            <a:r>
              <a:rPr lang="en-US" sz="2000" b="1" dirty="0" err="1" smtClean="0">
                <a:ln w="18415" cmpd="sng">
                  <a:solidFill>
                    <a:srgbClr val="FFFFFF"/>
                  </a:solidFill>
                  <a:prstDash val="solid"/>
                </a:ln>
                <a:solidFill>
                  <a:srgbClr val="EAEAEA">
                    <a:lumMod val="90000"/>
                  </a:srgbClr>
                </a:solidFill>
                <a:effectLst>
                  <a:outerShdw blurRad="63500" dir="3600000" algn="tl" rotWithShape="0">
                    <a:srgbClr val="000000">
                      <a:alpha val="70000"/>
                    </a:srgbClr>
                  </a:outerShdw>
                </a:effectLst>
                <a:latin typeface="Comic Sans MS" pitchFamily="66" charset="0"/>
                <a:cs typeface="Times New Roman" pitchFamily="18" charset="0"/>
              </a:rPr>
              <a:t>Savić</a:t>
            </a:r>
            <a:endParaRPr lang="en-US" sz="2000" b="1" dirty="0" smtClean="0">
              <a:ln w="18415" cmpd="sng">
                <a:solidFill>
                  <a:srgbClr val="FFFFFF"/>
                </a:solidFill>
                <a:prstDash val="solid"/>
              </a:ln>
              <a:solidFill>
                <a:srgbClr val="EAEAEA">
                  <a:lumMod val="90000"/>
                </a:srgbClr>
              </a:solidFill>
              <a:effectLst>
                <a:outerShdw blurRad="63500" dir="3600000" algn="tl" rotWithShape="0">
                  <a:srgbClr val="000000">
                    <a:alpha val="70000"/>
                  </a:srgbClr>
                </a:outerShdw>
              </a:effectLst>
              <a:latin typeface="Comic Sans MS" pitchFamily="66" charset="0"/>
              <a:cs typeface="Times New Roman" pitchFamily="18" charset="0"/>
            </a:endParaRPr>
          </a:p>
          <a:p>
            <a:pPr algn="ctr" defTabSz="666750" eaLnBrk="0" hangingPunct="0">
              <a:spcBef>
                <a:spcPct val="50000"/>
              </a:spcBef>
              <a:defRPr/>
            </a:pPr>
            <a:r>
              <a:rPr lang="en-US" sz="1400" b="1" dirty="0" smtClean="0">
                <a:solidFill>
                  <a:srgbClr val="808080">
                    <a:lumMod val="20000"/>
                    <a:lumOff val="80000"/>
                  </a:srgbClr>
                </a:solidFill>
                <a:latin typeface="Arial Rounded MT Bold" pitchFamily="34" charset="0"/>
                <a:cs typeface="Times New Roman" pitchFamily="18" charset="0"/>
              </a:rPr>
              <a:t>d.savic@iaea.org</a:t>
            </a:r>
            <a:endParaRPr lang="en-US" sz="1400" b="1" dirty="0">
              <a:solidFill>
                <a:srgbClr val="808080">
                  <a:lumMod val="20000"/>
                  <a:lumOff val="80000"/>
                </a:srgbClr>
              </a:solidFill>
              <a:latin typeface="Arial Rounded MT Bold" pitchFamily="34" charset="0"/>
              <a:cs typeface="Times New Roman" pitchFamily="18" charset="0"/>
            </a:endParaRPr>
          </a:p>
        </p:txBody>
      </p:sp>
    </p:spTree>
    <p:extLst>
      <p:ext uri="{BB962C8B-B14F-4D97-AF65-F5344CB8AC3E}">
        <p14:creationId xmlns:p14="http://schemas.microsoft.com/office/powerpoint/2010/main" val="2364156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US" b="1" smtClean="0"/>
              <a:t>The Role of the International Nuclear Information System (INIS) in Supporting</a:t>
            </a:r>
          </a:p>
          <a:p>
            <a:pPr>
              <a:defRPr/>
            </a:pPr>
            <a:r>
              <a:rPr lang="en-US" b="1" smtClean="0"/>
              <a:t>Nuclear Education and Industry, 22</a:t>
            </a:r>
            <a:r>
              <a:rPr lang="en-GB" b="1" smtClean="0"/>
              <a:t> – 24 October 2013, Moscow</a:t>
            </a:r>
            <a:endParaRPr lang="en-GB" b="1" dirty="0"/>
          </a:p>
        </p:txBody>
      </p:sp>
      <p:sp>
        <p:nvSpPr>
          <p:cNvPr id="4" name="Slide Number Placeholder 3"/>
          <p:cNvSpPr>
            <a:spLocks noGrp="1"/>
          </p:cNvSpPr>
          <p:nvPr>
            <p:ph type="sldNum" sz="quarter" idx="11"/>
          </p:nvPr>
        </p:nvSpPr>
        <p:spPr/>
        <p:txBody>
          <a:bodyPr/>
          <a:lstStyle/>
          <a:p>
            <a:pPr>
              <a:defRPr/>
            </a:pPr>
            <a:fld id="{DD80F7B2-6960-4212-977C-7C6245D2AD4F}" type="slidenum">
              <a:rPr lang="en-GB" smtClean="0"/>
              <a:pPr>
                <a:defRPr/>
              </a:pPr>
              <a:t>2</a:t>
            </a:fld>
            <a:endParaRPr lang="en-GB"/>
          </a:p>
        </p:txBody>
      </p:sp>
      <p:sp>
        <p:nvSpPr>
          <p:cNvPr id="7" name="Text Box 4"/>
          <p:cNvSpPr txBox="1">
            <a:spLocks noChangeArrowheads="1"/>
          </p:cNvSpPr>
          <p:nvPr/>
        </p:nvSpPr>
        <p:spPr bwMode="auto">
          <a:xfrm>
            <a:off x="899592" y="1369009"/>
            <a:ext cx="2805576"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indent="0"/>
            <a:r>
              <a:rPr lang="en-GB" sz="2000" b="1" dirty="0" smtClean="0">
                <a:latin typeface="Arial" pitchFamily="34" charset="0"/>
                <a:cs typeface="Arial" pitchFamily="34" charset="0"/>
              </a:rPr>
              <a:t>Past</a:t>
            </a:r>
          </a:p>
          <a:p>
            <a:pPr marL="0" indent="0"/>
            <a:endParaRPr lang="en-GB" sz="2000" b="1" dirty="0" smtClean="0">
              <a:latin typeface="Arial" pitchFamily="34" charset="0"/>
              <a:cs typeface="Arial" pitchFamily="34" charset="0"/>
            </a:endParaRPr>
          </a:p>
          <a:p>
            <a:pPr marL="0" indent="0"/>
            <a:r>
              <a:rPr lang="en-GB" sz="2000" b="1" dirty="0" smtClean="0">
                <a:latin typeface="Arial" pitchFamily="34" charset="0"/>
                <a:cs typeface="Arial" pitchFamily="34" charset="0"/>
              </a:rPr>
              <a:t>Present</a:t>
            </a:r>
          </a:p>
          <a:p>
            <a:pPr marL="0" indent="0"/>
            <a:endParaRPr lang="en-GB" sz="2000" b="1" dirty="0" smtClean="0">
              <a:latin typeface="Arial" pitchFamily="34" charset="0"/>
              <a:cs typeface="Arial" pitchFamily="34" charset="0"/>
            </a:endParaRPr>
          </a:p>
          <a:p>
            <a:pPr marL="0" indent="0"/>
            <a:r>
              <a:rPr lang="en-GB" sz="2000" b="1" dirty="0" smtClean="0">
                <a:latin typeface="Arial" pitchFamily="34" charset="0"/>
                <a:cs typeface="Arial" pitchFamily="34" charset="0"/>
              </a:rPr>
              <a:t>Why should we care?</a:t>
            </a:r>
          </a:p>
          <a:p>
            <a:pPr marL="0" indent="0"/>
            <a:endParaRPr lang="en-GB" sz="2000" b="1" dirty="0" smtClean="0">
              <a:latin typeface="Arial" pitchFamily="34" charset="0"/>
              <a:cs typeface="Arial" pitchFamily="34" charset="0"/>
            </a:endParaRPr>
          </a:p>
          <a:p>
            <a:pPr marL="0" indent="0"/>
            <a:r>
              <a:rPr lang="en-GB" sz="2000" b="1" dirty="0" smtClean="0">
                <a:latin typeface="Arial" pitchFamily="34" charset="0"/>
                <a:cs typeface="Arial" pitchFamily="34" charset="0"/>
              </a:rPr>
              <a:t>Challenges</a:t>
            </a:r>
          </a:p>
          <a:p>
            <a:pPr marL="0" indent="0"/>
            <a:endParaRPr lang="en-GB" sz="2000" b="1" dirty="0" smtClean="0">
              <a:latin typeface="Arial" pitchFamily="34" charset="0"/>
              <a:cs typeface="Arial" pitchFamily="34" charset="0"/>
            </a:endParaRPr>
          </a:p>
          <a:p>
            <a:pPr marL="0" indent="0"/>
            <a:r>
              <a:rPr lang="en-GB" sz="2000" b="1" dirty="0" smtClean="0">
                <a:latin typeface="Arial" pitchFamily="34" charset="0"/>
                <a:cs typeface="Arial" pitchFamily="34" charset="0"/>
              </a:rPr>
              <a:t>Future</a:t>
            </a:r>
          </a:p>
          <a:p>
            <a:pPr marL="0" indent="0"/>
            <a:endParaRPr lang="en-GB" sz="2000" b="1" dirty="0">
              <a:latin typeface="Arial" pitchFamily="34" charset="0"/>
              <a:cs typeface="Arial" pitchFamily="34" charset="0"/>
            </a:endParaRPr>
          </a:p>
          <a:p>
            <a:pPr marL="0" indent="0"/>
            <a:r>
              <a:rPr lang="en-GB" sz="2000" b="1" dirty="0" smtClean="0">
                <a:latin typeface="Arial" pitchFamily="34" charset="0"/>
                <a:cs typeface="Arial" pitchFamily="34" charset="0"/>
              </a:rPr>
              <a:t>Conclusions</a:t>
            </a:r>
            <a:r>
              <a:rPr lang="en-GB" sz="2000" dirty="0" smtClean="0">
                <a:latin typeface="Arial" pitchFamily="34" charset="0"/>
                <a:cs typeface="Arial" pitchFamily="34" charset="0"/>
              </a:rPr>
              <a:t> </a:t>
            </a:r>
            <a:endParaRPr lang="en-GB" sz="2000" b="1" i="1" dirty="0" smtClean="0">
              <a:latin typeface="Arial" pitchFamily="34" charset="0"/>
              <a:cs typeface="Arial" pitchFamily="34" charset="0"/>
            </a:endParaRPr>
          </a:p>
        </p:txBody>
      </p:sp>
      <p:sp>
        <p:nvSpPr>
          <p:cNvPr id="8" name="Title 1"/>
          <p:cNvSpPr>
            <a:spLocks noGrp="1"/>
          </p:cNvSpPr>
          <p:nvPr>
            <p:ph type="title"/>
          </p:nvPr>
        </p:nvSpPr>
        <p:spPr>
          <a:xfrm>
            <a:off x="282575" y="98425"/>
            <a:ext cx="8534400" cy="762000"/>
          </a:xfrm>
        </p:spPr>
        <p:txBody>
          <a:bodyPr/>
          <a:lstStyle/>
          <a:p>
            <a:pPr algn="ctr" eaLnBrk="1" hangingPunct="1">
              <a:spcBef>
                <a:spcPct val="0"/>
              </a:spcBef>
              <a:defRPr/>
            </a:pPr>
            <a:r>
              <a:rPr lang="en-GB" sz="2800" kern="1200" dirty="0" smtClean="0">
                <a:solidFill>
                  <a:schemeClr val="accent5"/>
                </a:solidFill>
                <a:latin typeface="Times New Roman" pitchFamily="18" charset="0"/>
                <a:ea typeface="+mn-ea"/>
                <a:cs typeface="+mn-cs"/>
              </a:rPr>
              <a:t>Contents</a:t>
            </a:r>
            <a:endParaRPr lang="en-GB" sz="2800" kern="1200" dirty="0">
              <a:solidFill>
                <a:schemeClr val="accent5"/>
              </a:solidFill>
              <a:latin typeface="Times New Roman" pitchFamily="18" charset="0"/>
              <a:ea typeface="+mn-ea"/>
              <a:cs typeface="+mn-cs"/>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2800" y="1571247"/>
            <a:ext cx="2981325" cy="153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52623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US" b="1" dirty="0" smtClean="0"/>
              <a:t>The Role of the International Nuclear Information System (INIS) in Supporting</a:t>
            </a:r>
          </a:p>
          <a:p>
            <a:pPr>
              <a:defRPr/>
            </a:pPr>
            <a:r>
              <a:rPr lang="en-US" b="1" dirty="0" smtClean="0"/>
              <a:t>Nuclear Education and Industry, 22</a:t>
            </a:r>
            <a:r>
              <a:rPr lang="en-GB" b="1" dirty="0" smtClean="0"/>
              <a:t> – 24 October 2013, Moscow</a:t>
            </a:r>
            <a:endParaRPr lang="en-GB" b="1" dirty="0"/>
          </a:p>
        </p:txBody>
      </p:sp>
      <p:sp>
        <p:nvSpPr>
          <p:cNvPr id="4" name="Slide Number Placeholder 3"/>
          <p:cNvSpPr>
            <a:spLocks noGrp="1"/>
          </p:cNvSpPr>
          <p:nvPr>
            <p:ph type="sldNum" sz="quarter" idx="11"/>
          </p:nvPr>
        </p:nvSpPr>
        <p:spPr/>
        <p:txBody>
          <a:bodyPr/>
          <a:lstStyle/>
          <a:p>
            <a:pPr>
              <a:defRPr/>
            </a:pPr>
            <a:fld id="{DD80F7B2-6960-4212-977C-7C6245D2AD4F}" type="slidenum">
              <a:rPr lang="en-GB" smtClean="0"/>
              <a:pPr>
                <a:defRPr/>
              </a:pPr>
              <a:t>3</a:t>
            </a:fld>
            <a:endParaRPr lang="en-GB"/>
          </a:p>
        </p:txBody>
      </p:sp>
      <p:sp>
        <p:nvSpPr>
          <p:cNvPr id="8" name="Title 1"/>
          <p:cNvSpPr>
            <a:spLocks noGrp="1"/>
          </p:cNvSpPr>
          <p:nvPr>
            <p:ph type="title"/>
          </p:nvPr>
        </p:nvSpPr>
        <p:spPr>
          <a:xfrm>
            <a:off x="282575" y="98425"/>
            <a:ext cx="8534400" cy="762000"/>
          </a:xfrm>
        </p:spPr>
        <p:txBody>
          <a:bodyPr/>
          <a:lstStyle/>
          <a:p>
            <a:pPr algn="ctr" eaLnBrk="1" hangingPunct="1">
              <a:spcBef>
                <a:spcPct val="0"/>
              </a:spcBef>
              <a:defRPr/>
            </a:pPr>
            <a:r>
              <a:rPr lang="en-GB" sz="2800" kern="1200" dirty="0" smtClean="0">
                <a:solidFill>
                  <a:schemeClr val="accent5"/>
                </a:solidFill>
                <a:latin typeface="Times New Roman" pitchFamily="18" charset="0"/>
                <a:ea typeface="+mn-ea"/>
                <a:cs typeface="+mn-cs"/>
              </a:rPr>
              <a:t>Past</a:t>
            </a:r>
            <a:endParaRPr lang="en-GB" sz="2800" kern="1200" dirty="0">
              <a:solidFill>
                <a:schemeClr val="accent5"/>
              </a:solidFill>
              <a:latin typeface="Times New Roman" pitchFamily="18" charset="0"/>
              <a:ea typeface="+mn-ea"/>
              <a:cs typeface="+mn-cs"/>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151" y="836712"/>
            <a:ext cx="3096197"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Content Placeholder 6"/>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349038" y="1052443"/>
            <a:ext cx="2726809" cy="1816055"/>
          </a:xfrm>
          <a:prstGeom prst="rect">
            <a:avLst/>
          </a:prstGeom>
          <a:ln w="88900" cap="sq" cmpd="thickThin">
            <a:solidFill>
              <a:srgbClr val="000000"/>
            </a:solidFill>
            <a:prstDash val="solid"/>
            <a:miter lim="800000"/>
          </a:ln>
          <a:effectLst>
            <a:innerShdw blurRad="76200">
              <a:srgbClr val="000000"/>
            </a:innerShdw>
          </a:effectLst>
        </p:spPr>
      </p:pic>
      <p:pic>
        <p:nvPicPr>
          <p:cNvPr id="10" name="Content Placeholder 6"/>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black">
          <a:xfrm>
            <a:off x="6313873" y="836712"/>
            <a:ext cx="2582793" cy="2319818"/>
          </a:xfrm>
          <a:prstGeom prst="rect">
            <a:avLst/>
          </a:prstGeom>
          <a:noFill/>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11" name="Content Placeholder 6"/>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black">
          <a:xfrm>
            <a:off x="180684" y="3307268"/>
            <a:ext cx="3168354" cy="2376266"/>
          </a:xfrm>
          <a:prstGeom prst="rect">
            <a:avLst/>
          </a:prstGeom>
          <a:noFill/>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12" name="Content Placeholder 6"/>
          <p:cNvPicPr>
            <a:picLocks noChangeAspect="1"/>
          </p:cNvPicPr>
          <p:nvPr/>
        </p:nvPicPr>
        <p:blipFill>
          <a:blip r:embed="rId7">
            <a:extLst>
              <a:ext uri="{28A0092B-C50C-407E-A947-70E740481C1C}">
                <a14:useLocalDpi xmlns:a14="http://schemas.microsoft.com/office/drawing/2010/main" val="0"/>
              </a:ext>
            </a:extLst>
          </a:blip>
          <a:stretch>
            <a:fillRect/>
          </a:stretch>
        </p:blipFill>
        <p:spPr bwMode="black">
          <a:xfrm>
            <a:off x="3590523" y="3068960"/>
            <a:ext cx="2347387" cy="3015915"/>
          </a:xfrm>
          <a:prstGeom prst="rect">
            <a:avLst/>
          </a:prstGeom>
          <a:noFill/>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13" name="Content Placeholder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black">
          <a:xfrm>
            <a:off x="6260743" y="3420577"/>
            <a:ext cx="2612260" cy="2664298"/>
          </a:xfrm>
          <a:prstGeom prst="rect">
            <a:avLst/>
          </a:prstGeom>
          <a:noFill/>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3491880" y="1196752"/>
            <a:ext cx="764953" cy="307777"/>
          </a:xfrm>
          <a:prstGeom prst="rect">
            <a:avLst/>
          </a:prstGeom>
          <a:noFill/>
        </p:spPr>
        <p:txBody>
          <a:bodyPr wrap="none" rtlCol="0">
            <a:spAutoFit/>
          </a:bodyPr>
          <a:lstStyle/>
          <a:p>
            <a:r>
              <a:rPr lang="en-GB" sz="1400" b="1" dirty="0" smtClean="0">
                <a:latin typeface="Arial Narrow" pitchFamily="34" charset="0"/>
              </a:rPr>
              <a:t>Moscow</a:t>
            </a:r>
            <a:endParaRPr lang="en-GB" sz="1400" b="1" dirty="0">
              <a:latin typeface="Arial Narrow" pitchFamily="34" charset="0"/>
            </a:endParaRPr>
          </a:p>
        </p:txBody>
      </p:sp>
      <p:sp>
        <p:nvSpPr>
          <p:cNvPr id="14" name="TextBox 13"/>
          <p:cNvSpPr txBox="1"/>
          <p:nvPr/>
        </p:nvSpPr>
        <p:spPr>
          <a:xfrm>
            <a:off x="539552" y="2617167"/>
            <a:ext cx="683200" cy="307777"/>
          </a:xfrm>
          <a:prstGeom prst="rect">
            <a:avLst/>
          </a:prstGeom>
          <a:noFill/>
        </p:spPr>
        <p:txBody>
          <a:bodyPr wrap="none" rtlCol="0">
            <a:spAutoFit/>
          </a:bodyPr>
          <a:lstStyle/>
          <a:p>
            <a:r>
              <a:rPr lang="en-GB" sz="1400" b="1" dirty="0" smtClean="0">
                <a:latin typeface="Arial Narrow" pitchFamily="34" charset="0"/>
              </a:rPr>
              <a:t>Prague</a:t>
            </a:r>
            <a:endParaRPr lang="en-GB" sz="1400" b="1" dirty="0">
              <a:latin typeface="Arial Narrow" pitchFamily="34" charset="0"/>
            </a:endParaRPr>
          </a:p>
        </p:txBody>
      </p:sp>
      <p:sp>
        <p:nvSpPr>
          <p:cNvPr id="15" name="TextBox 14"/>
          <p:cNvSpPr txBox="1"/>
          <p:nvPr/>
        </p:nvSpPr>
        <p:spPr>
          <a:xfrm>
            <a:off x="7590536" y="2999491"/>
            <a:ext cx="1400833" cy="307777"/>
          </a:xfrm>
          <a:prstGeom prst="rect">
            <a:avLst/>
          </a:prstGeom>
          <a:noFill/>
        </p:spPr>
        <p:txBody>
          <a:bodyPr wrap="none" rtlCol="0">
            <a:spAutoFit/>
          </a:bodyPr>
          <a:lstStyle/>
          <a:p>
            <a:r>
              <a:rPr lang="en-GB" sz="1400" b="1" dirty="0" smtClean="0">
                <a:latin typeface="Arial Narrow" pitchFamily="34" charset="0"/>
              </a:rPr>
              <a:t>Washington, D.C.</a:t>
            </a:r>
            <a:endParaRPr lang="en-GB" sz="1400" b="1" dirty="0">
              <a:latin typeface="Arial Narrow" pitchFamily="34" charset="0"/>
            </a:endParaRPr>
          </a:p>
        </p:txBody>
      </p:sp>
      <p:sp>
        <p:nvSpPr>
          <p:cNvPr id="16" name="TextBox 15"/>
          <p:cNvSpPr txBox="1"/>
          <p:nvPr/>
        </p:nvSpPr>
        <p:spPr>
          <a:xfrm>
            <a:off x="213982" y="5375757"/>
            <a:ext cx="667170" cy="307777"/>
          </a:xfrm>
          <a:prstGeom prst="rect">
            <a:avLst/>
          </a:prstGeom>
          <a:noFill/>
        </p:spPr>
        <p:txBody>
          <a:bodyPr wrap="none" rtlCol="0">
            <a:spAutoFit/>
          </a:bodyPr>
          <a:lstStyle/>
          <a:p>
            <a:r>
              <a:rPr lang="en-GB" sz="1400" b="1" dirty="0" smtClean="0">
                <a:latin typeface="Arial Narrow" pitchFamily="34" charset="0"/>
              </a:rPr>
              <a:t>Oxford</a:t>
            </a:r>
            <a:endParaRPr lang="en-GB" sz="1400" b="1" dirty="0">
              <a:latin typeface="Arial Narrow" pitchFamily="34" charset="0"/>
            </a:endParaRPr>
          </a:p>
        </p:txBody>
      </p:sp>
      <p:sp>
        <p:nvSpPr>
          <p:cNvPr id="17" name="TextBox 16"/>
          <p:cNvSpPr txBox="1"/>
          <p:nvPr/>
        </p:nvSpPr>
        <p:spPr>
          <a:xfrm>
            <a:off x="3508640" y="5842666"/>
            <a:ext cx="664606" cy="307777"/>
          </a:xfrm>
          <a:prstGeom prst="rect">
            <a:avLst/>
          </a:prstGeom>
          <a:noFill/>
        </p:spPr>
        <p:txBody>
          <a:bodyPr wrap="none" rtlCol="0">
            <a:spAutoFit/>
          </a:bodyPr>
          <a:lstStyle/>
          <a:p>
            <a:r>
              <a:rPr lang="en-GB" sz="1400" b="1" dirty="0" smtClean="0">
                <a:latin typeface="Arial Narrow" pitchFamily="34" charset="0"/>
              </a:rPr>
              <a:t>Vienna</a:t>
            </a:r>
            <a:endParaRPr lang="en-GB" sz="1400" b="1" dirty="0">
              <a:latin typeface="Arial Narrow" pitchFamily="34" charset="0"/>
            </a:endParaRPr>
          </a:p>
        </p:txBody>
      </p:sp>
      <p:sp>
        <p:nvSpPr>
          <p:cNvPr id="18" name="TextBox 17"/>
          <p:cNvSpPr txBox="1"/>
          <p:nvPr/>
        </p:nvSpPr>
        <p:spPr>
          <a:xfrm>
            <a:off x="6252720" y="5842666"/>
            <a:ext cx="1192955" cy="307777"/>
          </a:xfrm>
          <a:prstGeom prst="rect">
            <a:avLst/>
          </a:prstGeom>
          <a:noFill/>
        </p:spPr>
        <p:txBody>
          <a:bodyPr wrap="none" rtlCol="0">
            <a:spAutoFit/>
          </a:bodyPr>
          <a:lstStyle/>
          <a:p>
            <a:r>
              <a:rPr lang="en-GB" sz="1400" b="1" dirty="0" smtClean="0">
                <a:latin typeface="Arial Narrow" pitchFamily="34" charset="0"/>
              </a:rPr>
              <a:t>St. Petersburg</a:t>
            </a:r>
            <a:endParaRPr lang="en-GB" sz="1400" b="1" dirty="0">
              <a:latin typeface="Arial Narrow" pitchFamily="34" charset="0"/>
            </a:endParaRPr>
          </a:p>
        </p:txBody>
      </p:sp>
    </p:spTree>
    <p:extLst>
      <p:ext uri="{BB962C8B-B14F-4D97-AF65-F5344CB8AC3E}">
        <p14:creationId xmlns:p14="http://schemas.microsoft.com/office/powerpoint/2010/main" val="1181358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DD80F7B2-6960-4212-977C-7C6245D2AD4F}" type="slidenum">
              <a:rPr lang="en-GB" smtClean="0"/>
              <a:pPr>
                <a:defRPr/>
              </a:pPr>
              <a:t>4</a:t>
            </a:fld>
            <a:endParaRPr lang="en-GB"/>
          </a:p>
        </p:txBody>
      </p:sp>
      <p:sp>
        <p:nvSpPr>
          <p:cNvPr id="5" name="Title 4"/>
          <p:cNvSpPr>
            <a:spLocks noGrp="1"/>
          </p:cNvSpPr>
          <p:nvPr>
            <p:ph type="title"/>
          </p:nvPr>
        </p:nvSpPr>
        <p:spPr/>
        <p:txBody>
          <a:bodyPr/>
          <a:lstStyle/>
          <a:p>
            <a:pPr algn="ctr"/>
            <a:r>
              <a:rPr lang="en-GB" sz="2000" dirty="0" smtClean="0"/>
              <a:t>Present</a:t>
            </a:r>
            <a:endParaRPr lang="en-GB" sz="2000"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801654"/>
            <a:ext cx="4104456" cy="2843080"/>
          </a:xfrm>
          <a:prstGeom prst="rect">
            <a:avLst/>
          </a:prstGeom>
          <a:ln>
            <a:noFill/>
          </a:ln>
          <a:effectLst>
            <a:outerShdw blurRad="190500" algn="tl" rotWithShape="0">
              <a:srgbClr val="000000">
                <a:alpha val="70000"/>
              </a:srgbClr>
            </a:outerShdw>
          </a:effec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523" y="801654"/>
            <a:ext cx="3744416" cy="2808312"/>
          </a:xfrm>
          <a:prstGeom prst="rect">
            <a:avLst/>
          </a:prstGeom>
          <a:noFill/>
          <a:ln w="9525">
            <a:solidFill>
              <a:schemeClr val="bg1"/>
            </a:solidFill>
            <a:miter lim="800000"/>
            <a:headEnd/>
            <a:tailEnd/>
          </a:ln>
          <a:effectLst>
            <a:outerShdw blurRad="50800" dist="38100" dir="5400000" algn="t"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162" y="3429000"/>
            <a:ext cx="3855838" cy="2646294"/>
          </a:xfrm>
          <a:prstGeom prst="rect">
            <a:avLst/>
          </a:prstGeom>
          <a:noFill/>
          <a:ln w="9525">
            <a:solidFill>
              <a:schemeClr val="tx1"/>
            </a:solidFill>
            <a:miter lim="800000"/>
            <a:headEnd/>
            <a:tailEnd/>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7" name="Content Placeholder 6"/>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5148064" y="3429000"/>
            <a:ext cx="3672408" cy="26462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Date Placeholder 2"/>
          <p:cNvSpPr>
            <a:spLocks noGrp="1"/>
          </p:cNvSpPr>
          <p:nvPr>
            <p:ph type="dt" sz="half" idx="10"/>
          </p:nvPr>
        </p:nvSpPr>
        <p:spPr>
          <a:xfrm>
            <a:off x="2195736" y="6237312"/>
            <a:ext cx="6264052" cy="425426"/>
          </a:xfrm>
        </p:spPr>
        <p:txBody>
          <a:bodyPr/>
          <a:lstStyle/>
          <a:p>
            <a:pPr>
              <a:defRPr/>
            </a:pPr>
            <a:r>
              <a:rPr lang="en-US" b="1" dirty="0" smtClean="0"/>
              <a:t>The Role of the International Nuclear Information System (INIS) in Supporting</a:t>
            </a:r>
          </a:p>
          <a:p>
            <a:pPr>
              <a:defRPr/>
            </a:pPr>
            <a:r>
              <a:rPr lang="en-US" b="1" dirty="0" smtClean="0"/>
              <a:t>Nuclear Education and Industry, 22</a:t>
            </a:r>
            <a:r>
              <a:rPr lang="en-GB" b="1" dirty="0" smtClean="0"/>
              <a:t> – 24 October 2013, Moscow</a:t>
            </a:r>
            <a:endParaRPr lang="en-GB" b="1" dirty="0"/>
          </a:p>
        </p:txBody>
      </p:sp>
    </p:spTree>
    <p:extLst>
      <p:ext uri="{BB962C8B-B14F-4D97-AF65-F5344CB8AC3E}">
        <p14:creationId xmlns:p14="http://schemas.microsoft.com/office/powerpoint/2010/main" val="25466934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DD80F7B2-6960-4212-977C-7C6245D2AD4F}" type="slidenum">
              <a:rPr lang="en-GB" smtClean="0"/>
              <a:pPr>
                <a:defRPr/>
              </a:pPr>
              <a:t>5</a:t>
            </a:fld>
            <a:endParaRPr lang="en-GB"/>
          </a:p>
        </p:txBody>
      </p:sp>
      <p:sp>
        <p:nvSpPr>
          <p:cNvPr id="5" name="Title 4"/>
          <p:cNvSpPr>
            <a:spLocks noGrp="1"/>
          </p:cNvSpPr>
          <p:nvPr>
            <p:ph type="title"/>
          </p:nvPr>
        </p:nvSpPr>
        <p:spPr/>
        <p:txBody>
          <a:bodyPr/>
          <a:lstStyle/>
          <a:p>
            <a:pPr algn="ctr"/>
            <a:r>
              <a:rPr lang="en-GB" sz="2000" dirty="0" smtClean="0"/>
              <a:t>Why should we care?</a:t>
            </a:r>
            <a:endParaRPr lang="en-GB" sz="20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412" y="1353324"/>
            <a:ext cx="2847975" cy="581025"/>
          </a:xfrm>
          <a:prstGeom prst="rect">
            <a:avLst/>
          </a:prstGeom>
          <a:noFill/>
          <a:ln w="9525">
            <a:solidFill>
              <a:schemeClr val="tx1"/>
            </a:solidFill>
            <a:miter lim="800000"/>
            <a:headEnd/>
            <a:tailEnd/>
          </a:ln>
          <a:effectLst>
            <a:outerShdw blurRad="50800" dist="635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1353325"/>
            <a:ext cx="3328976" cy="3947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2872358"/>
            <a:ext cx="1962150" cy="419100"/>
          </a:xfrm>
          <a:prstGeom prst="rect">
            <a:avLst/>
          </a:prstGeom>
          <a:noFill/>
          <a:ln w="9525">
            <a:solidFill>
              <a:schemeClr val="tx2"/>
            </a:solidFill>
            <a:miter lim="800000"/>
            <a:headEnd/>
            <a:tailEnd/>
          </a:ln>
          <a:effectLst>
            <a:outerShdw blurRad="50800" dist="38100" dir="5400000" algn="t" rotWithShape="0">
              <a:prstClr val="black">
                <a:alpha val="40000"/>
              </a:prstClr>
            </a:outerShdw>
            <a:reflection blurRad="6350" stA="50000" endA="300" endPos="55000" dir="5400000" sy="-100000" algn="bl" rotWithShape="0"/>
          </a:effectLst>
          <a:extLst>
            <a:ext uri="{909E8E84-426E-40DD-AFC4-6F175D3DCCD1}">
              <a14:hiddenFill xmlns:a14="http://schemas.microsoft.com/office/drawing/2010/main">
                <a:solidFill>
                  <a:schemeClr val="accent1"/>
                </a:solidFill>
              </a14:hiddenFill>
            </a:ext>
          </a:extLst>
        </p:spPr>
      </p:pic>
      <p:pic>
        <p:nvPicPr>
          <p:cNvPr id="1035" name="Picture 11" descr="J:\__NIS\Travel\UNlinks\2013-Geneva\Photos\UrbanTime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5876" y="3417859"/>
            <a:ext cx="2359045" cy="1157880"/>
          </a:xfrm>
          <a:prstGeom prst="rect">
            <a:avLst/>
          </a:prstGeom>
          <a:noFill/>
          <a:ln w="31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70542" y="5452303"/>
            <a:ext cx="7991290" cy="461665"/>
          </a:xfrm>
          <a:prstGeom prst="rect">
            <a:avLst/>
          </a:prstGeom>
          <a:noFill/>
          <a:ln>
            <a:solidFill>
              <a:srgbClr val="FFFF00"/>
            </a:solidFill>
          </a:ln>
          <a:effectLst/>
        </p:spPr>
        <p:txBody>
          <a:bodyPr wrap="none" rtlCol="0">
            <a:spAutoFit/>
          </a:bodyPr>
          <a:lstStyle/>
          <a:p>
            <a:r>
              <a:rPr lang="en-GB" dirty="0" smtClean="0">
                <a:solidFill>
                  <a:srgbClr val="FF0000"/>
                </a:solidFill>
              </a:rPr>
              <a:t>Many of them are specialized scientific and technical libraries! </a:t>
            </a:r>
            <a:endParaRPr lang="en-GB" dirty="0">
              <a:solidFill>
                <a:srgbClr val="FF0000"/>
              </a:solidFill>
            </a:endParaRPr>
          </a:p>
        </p:txBody>
      </p:sp>
      <p:sp>
        <p:nvSpPr>
          <p:cNvPr id="10" name="Date Placeholder 2"/>
          <p:cNvSpPr>
            <a:spLocks noGrp="1"/>
          </p:cNvSpPr>
          <p:nvPr>
            <p:ph type="dt" sz="half" idx="10"/>
          </p:nvPr>
        </p:nvSpPr>
        <p:spPr>
          <a:xfrm>
            <a:off x="2195736" y="6237312"/>
            <a:ext cx="6264052" cy="425426"/>
          </a:xfrm>
        </p:spPr>
        <p:txBody>
          <a:bodyPr/>
          <a:lstStyle/>
          <a:p>
            <a:pPr>
              <a:defRPr/>
            </a:pPr>
            <a:r>
              <a:rPr lang="en-US" b="1" dirty="0" smtClean="0"/>
              <a:t>The Role of the International Nuclear Information System (INIS) in Supporting</a:t>
            </a:r>
          </a:p>
          <a:p>
            <a:pPr>
              <a:defRPr/>
            </a:pPr>
            <a:r>
              <a:rPr lang="en-US" b="1" dirty="0" smtClean="0"/>
              <a:t>Nuclear Education and Industry, 22</a:t>
            </a:r>
            <a:r>
              <a:rPr lang="en-GB" b="1" dirty="0" smtClean="0"/>
              <a:t> – 24 October 2013, Moscow</a:t>
            </a:r>
            <a:endParaRPr lang="en-GB" b="1" dirty="0"/>
          </a:p>
        </p:txBody>
      </p:sp>
    </p:spTree>
    <p:extLst>
      <p:ext uri="{BB962C8B-B14F-4D97-AF65-F5344CB8AC3E}">
        <p14:creationId xmlns:p14="http://schemas.microsoft.com/office/powerpoint/2010/main" val="8898440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DD80F7B2-6960-4212-977C-7C6245D2AD4F}" type="slidenum">
              <a:rPr lang="en-GB" smtClean="0"/>
              <a:pPr>
                <a:defRPr/>
              </a:pPr>
              <a:t>6</a:t>
            </a:fld>
            <a:endParaRPr lang="en-GB"/>
          </a:p>
        </p:txBody>
      </p:sp>
      <p:sp>
        <p:nvSpPr>
          <p:cNvPr id="5" name="Title 4"/>
          <p:cNvSpPr>
            <a:spLocks noGrp="1"/>
          </p:cNvSpPr>
          <p:nvPr>
            <p:ph type="title"/>
          </p:nvPr>
        </p:nvSpPr>
        <p:spPr/>
        <p:txBody>
          <a:bodyPr/>
          <a:lstStyle/>
          <a:p>
            <a:pPr algn="ctr"/>
            <a:r>
              <a:rPr lang="en-GB" sz="2000" dirty="0" smtClean="0"/>
              <a:t>Why should we care?</a:t>
            </a:r>
            <a:endParaRPr lang="en-GB" sz="2000" dirty="0"/>
          </a:p>
        </p:txBody>
      </p:sp>
      <p:sp>
        <p:nvSpPr>
          <p:cNvPr id="9" name="Content Placeholder 1"/>
          <p:cNvSpPr>
            <a:spLocks noGrp="1"/>
          </p:cNvSpPr>
          <p:nvPr>
            <p:ph idx="1"/>
          </p:nvPr>
        </p:nvSpPr>
        <p:spPr>
          <a:xfrm>
            <a:off x="467544" y="1196752"/>
            <a:ext cx="8352928" cy="4464496"/>
          </a:xfrm>
          <a:effectLst>
            <a:outerShdw blurRad="50800" dist="38100" dir="2700000" algn="tl" rotWithShape="0">
              <a:prstClr val="black">
                <a:alpha val="40000"/>
              </a:prstClr>
            </a:outerShdw>
          </a:effectLst>
        </p:spPr>
        <p:txBody>
          <a:bodyPr/>
          <a:lstStyle/>
          <a:p>
            <a:pPr marL="0" indent="0">
              <a:buNone/>
            </a:pPr>
            <a:r>
              <a:rPr lang="en-GB" sz="1600" dirty="0" err="1">
                <a:solidFill>
                  <a:srgbClr val="FFFF00"/>
                </a:solidFill>
              </a:rPr>
              <a:t>Skolkovo</a:t>
            </a:r>
            <a:r>
              <a:rPr lang="en-GB" sz="1600" dirty="0">
                <a:solidFill>
                  <a:srgbClr val="FFFF00"/>
                </a:solidFill>
              </a:rPr>
              <a:t> Moscow School of Management</a:t>
            </a:r>
          </a:p>
          <a:p>
            <a:pPr marL="400050" lvl="1" indent="0">
              <a:buNone/>
            </a:pPr>
            <a:r>
              <a:rPr lang="en-GB" sz="1400" dirty="0">
                <a:solidFill>
                  <a:schemeClr val="bg2">
                    <a:lumMod val="20000"/>
                    <a:lumOff val="80000"/>
                  </a:schemeClr>
                </a:solidFill>
              </a:rPr>
              <a:t>On the list of 30 professions that will disappear within the next 5-10 years, librarians are listed first</a:t>
            </a:r>
            <a:r>
              <a:rPr lang="en-GB" sz="1400" dirty="0" smtClean="0">
                <a:solidFill>
                  <a:schemeClr val="bg2">
                    <a:lumMod val="20000"/>
                    <a:lumOff val="80000"/>
                  </a:schemeClr>
                </a:solidFill>
              </a:rPr>
              <a:t>!</a:t>
            </a:r>
          </a:p>
          <a:p>
            <a:pPr marL="400050" lvl="1" indent="0">
              <a:buNone/>
            </a:pPr>
            <a:endParaRPr lang="en-GB" sz="1400" dirty="0">
              <a:solidFill>
                <a:schemeClr val="bg2">
                  <a:lumMod val="20000"/>
                  <a:lumOff val="80000"/>
                </a:schemeClr>
              </a:solidFill>
            </a:endParaRPr>
          </a:p>
          <a:p>
            <a:pPr marL="0" indent="0">
              <a:buNone/>
            </a:pPr>
            <a:r>
              <a:rPr lang="en-GB" sz="1600" dirty="0">
                <a:solidFill>
                  <a:srgbClr val="FFFF00"/>
                </a:solidFill>
              </a:rPr>
              <a:t>Digital Book World</a:t>
            </a:r>
          </a:p>
          <a:p>
            <a:pPr marL="400050" lvl="1" indent="0">
              <a:buNone/>
            </a:pPr>
            <a:r>
              <a:rPr lang="en-GB" sz="1400" dirty="0">
                <a:solidFill>
                  <a:schemeClr val="bg2">
                    <a:lumMod val="20000"/>
                    <a:lumOff val="80000"/>
                  </a:schemeClr>
                </a:solidFill>
              </a:rPr>
              <a:t>Librarians: a dying breed? Will librarians go the way of the soda jerk, telephone operator and travel agent</a:t>
            </a:r>
            <a:r>
              <a:rPr lang="en-GB" sz="1400" dirty="0" smtClean="0">
                <a:solidFill>
                  <a:schemeClr val="bg2">
                    <a:lumMod val="20000"/>
                    <a:lumOff val="80000"/>
                  </a:schemeClr>
                </a:solidFill>
              </a:rPr>
              <a:t>?</a:t>
            </a:r>
          </a:p>
          <a:p>
            <a:pPr marL="400050" lvl="1" indent="0">
              <a:buNone/>
            </a:pPr>
            <a:r>
              <a:rPr lang="en-GB" sz="1400" dirty="0" smtClean="0">
                <a:solidFill>
                  <a:schemeClr val="bg2">
                    <a:lumMod val="20000"/>
                    <a:lumOff val="80000"/>
                  </a:schemeClr>
                </a:solidFill>
              </a:rPr>
              <a:t> </a:t>
            </a:r>
            <a:endParaRPr lang="en-GB" sz="1400" dirty="0">
              <a:solidFill>
                <a:schemeClr val="bg2">
                  <a:lumMod val="20000"/>
                  <a:lumOff val="80000"/>
                </a:schemeClr>
              </a:solidFill>
            </a:endParaRPr>
          </a:p>
          <a:p>
            <a:pPr marL="0" indent="0">
              <a:buNone/>
            </a:pPr>
            <a:r>
              <a:rPr lang="en-GB" sz="1600" dirty="0">
                <a:solidFill>
                  <a:srgbClr val="FFFF00"/>
                </a:solidFill>
              </a:rPr>
              <a:t>The Now Newspaper</a:t>
            </a:r>
          </a:p>
          <a:p>
            <a:pPr marL="400050" lvl="1" indent="0">
              <a:buNone/>
            </a:pPr>
            <a:r>
              <a:rPr lang="en-GB" sz="1400" dirty="0">
                <a:solidFill>
                  <a:schemeClr val="bg2">
                    <a:lumMod val="20000"/>
                    <a:lumOff val="80000"/>
                  </a:schemeClr>
                </a:solidFill>
              </a:rPr>
              <a:t>Libraries could be going the way of the video rental store; technology training programs offered on site… that's a big part of what libraries </a:t>
            </a:r>
            <a:r>
              <a:rPr lang="en-GB" sz="1400" dirty="0" smtClean="0">
                <a:solidFill>
                  <a:schemeClr val="bg2">
                    <a:lumMod val="20000"/>
                    <a:lumOff val="80000"/>
                  </a:schemeClr>
                </a:solidFill>
              </a:rPr>
              <a:t>do</a:t>
            </a:r>
          </a:p>
          <a:p>
            <a:pPr marL="400050" lvl="1" indent="0">
              <a:buNone/>
            </a:pPr>
            <a:endParaRPr lang="en-GB" sz="1400" dirty="0">
              <a:solidFill>
                <a:schemeClr val="bg2">
                  <a:lumMod val="20000"/>
                  <a:lumOff val="80000"/>
                </a:schemeClr>
              </a:solidFill>
            </a:endParaRPr>
          </a:p>
          <a:p>
            <a:pPr marL="0" indent="0">
              <a:buNone/>
            </a:pPr>
            <a:r>
              <a:rPr lang="en-GB" sz="1600" dirty="0" smtClean="0">
                <a:solidFill>
                  <a:srgbClr val="FFFF00"/>
                </a:solidFill>
              </a:rPr>
              <a:t>CNN</a:t>
            </a:r>
          </a:p>
          <a:p>
            <a:pPr marL="400050" lvl="1" indent="0">
              <a:buNone/>
            </a:pPr>
            <a:r>
              <a:rPr lang="en-GB" sz="1400" dirty="0" smtClean="0">
                <a:solidFill>
                  <a:schemeClr val="bg2">
                    <a:lumMod val="20000"/>
                    <a:lumOff val="80000"/>
                  </a:schemeClr>
                </a:solidFill>
              </a:rPr>
              <a:t>Library </a:t>
            </a:r>
            <a:r>
              <a:rPr lang="en-GB" sz="1400" dirty="0">
                <a:solidFill>
                  <a:schemeClr val="bg2">
                    <a:lumMod val="20000"/>
                    <a:lumOff val="80000"/>
                  </a:schemeClr>
                </a:solidFill>
              </a:rPr>
              <a:t>is dying </a:t>
            </a:r>
            <a:r>
              <a:rPr lang="en-GB" sz="1400" dirty="0" smtClean="0">
                <a:solidFill>
                  <a:schemeClr val="bg2">
                    <a:lumMod val="20000"/>
                    <a:lumOff val="80000"/>
                  </a:schemeClr>
                </a:solidFill>
              </a:rPr>
              <a:t>- </a:t>
            </a:r>
            <a:r>
              <a:rPr lang="en-GB" sz="1400" dirty="0">
                <a:solidFill>
                  <a:schemeClr val="bg2">
                    <a:lumMod val="20000"/>
                    <a:lumOff val="80000"/>
                  </a:schemeClr>
                </a:solidFill>
              </a:rPr>
              <a:t>and it's taking its shushing ladies, dank smell and endless shelves of books with </a:t>
            </a:r>
            <a:r>
              <a:rPr lang="en-GB" sz="1400" dirty="0" smtClean="0">
                <a:solidFill>
                  <a:schemeClr val="bg2">
                    <a:lumMod val="20000"/>
                    <a:lumOff val="80000"/>
                  </a:schemeClr>
                </a:solidFill>
              </a:rPr>
              <a:t>it</a:t>
            </a:r>
          </a:p>
          <a:p>
            <a:pPr marL="400050" lvl="1" indent="0">
              <a:buNone/>
            </a:pPr>
            <a:endParaRPr lang="en-GB" sz="1400" dirty="0" smtClean="0">
              <a:solidFill>
                <a:schemeClr val="bg2">
                  <a:lumMod val="20000"/>
                  <a:lumOff val="80000"/>
                </a:schemeClr>
              </a:solidFill>
            </a:endParaRPr>
          </a:p>
          <a:p>
            <a:pPr marL="0" indent="0">
              <a:buNone/>
            </a:pPr>
            <a:r>
              <a:rPr lang="en-GB" sz="1600" dirty="0" smtClean="0">
                <a:solidFill>
                  <a:srgbClr val="FFFF00"/>
                </a:solidFill>
              </a:rPr>
              <a:t>Bain </a:t>
            </a:r>
            <a:r>
              <a:rPr lang="en-GB" sz="1600" dirty="0">
                <a:solidFill>
                  <a:srgbClr val="FFFF00"/>
                </a:solidFill>
              </a:rPr>
              <a:t>&amp; Company </a:t>
            </a:r>
            <a:r>
              <a:rPr lang="en-GB" sz="1400" dirty="0">
                <a:solidFill>
                  <a:srgbClr val="FFFF00"/>
                </a:solidFill>
              </a:rPr>
              <a:t>(publish a regular report on management tools and trends; 1200+ global CEOs)</a:t>
            </a:r>
          </a:p>
          <a:p>
            <a:pPr marL="400050" lvl="1" indent="0">
              <a:buNone/>
            </a:pPr>
            <a:r>
              <a:rPr lang="en-GB" sz="1400" dirty="0">
                <a:solidFill>
                  <a:schemeClr val="bg2">
                    <a:lumMod val="20000"/>
                    <a:lumOff val="80000"/>
                  </a:schemeClr>
                </a:solidFill>
              </a:rPr>
              <a:t>KM (glorified Information Management) dropped from the 10</a:t>
            </a:r>
            <a:r>
              <a:rPr lang="en-GB" sz="1400" baseline="30000" dirty="0">
                <a:solidFill>
                  <a:schemeClr val="bg2">
                    <a:lumMod val="20000"/>
                    <a:lumOff val="80000"/>
                  </a:schemeClr>
                </a:solidFill>
              </a:rPr>
              <a:t>th</a:t>
            </a:r>
            <a:r>
              <a:rPr lang="en-GB" sz="1400" dirty="0">
                <a:solidFill>
                  <a:schemeClr val="bg2">
                    <a:lumMod val="20000"/>
                    <a:lumOff val="80000"/>
                  </a:schemeClr>
                </a:solidFill>
              </a:rPr>
              <a:t> most popular tool in 2006 to out of top 25 in 2012</a:t>
            </a:r>
          </a:p>
          <a:p>
            <a:pPr marL="0" indent="0">
              <a:buNone/>
            </a:pPr>
            <a:endParaRPr lang="en-GB" sz="1400" dirty="0" smtClean="0">
              <a:solidFill>
                <a:schemeClr val="bg2">
                  <a:lumMod val="20000"/>
                  <a:lumOff val="80000"/>
                </a:schemeClr>
              </a:solidFill>
            </a:endParaRPr>
          </a:p>
          <a:p>
            <a:pPr marL="285750" indent="-285750">
              <a:buFont typeface="Wingdings" pitchFamily="2" charset="2"/>
              <a:buChar char="§"/>
            </a:pPr>
            <a:endParaRPr lang="en-GB" sz="1400" dirty="0" smtClean="0">
              <a:solidFill>
                <a:schemeClr val="bg2">
                  <a:lumMod val="20000"/>
                  <a:lumOff val="80000"/>
                </a:schemeClr>
              </a:solidFill>
            </a:endParaRPr>
          </a:p>
          <a:p>
            <a:pPr marL="285750" indent="-285750">
              <a:buFont typeface="Wingdings" pitchFamily="2" charset="2"/>
              <a:buChar char="§"/>
            </a:pPr>
            <a:endParaRPr lang="en-GB" sz="1400" dirty="0">
              <a:solidFill>
                <a:schemeClr val="bg2">
                  <a:lumMod val="20000"/>
                  <a:lumOff val="80000"/>
                </a:schemeClr>
              </a:solidFill>
            </a:endParaRPr>
          </a:p>
        </p:txBody>
      </p:sp>
      <p:sp>
        <p:nvSpPr>
          <p:cNvPr id="6" name="Date Placeholder 2"/>
          <p:cNvSpPr>
            <a:spLocks noGrp="1"/>
          </p:cNvSpPr>
          <p:nvPr>
            <p:ph type="dt" sz="half" idx="10"/>
          </p:nvPr>
        </p:nvSpPr>
        <p:spPr>
          <a:xfrm>
            <a:off x="2195736" y="6237312"/>
            <a:ext cx="6264052" cy="425426"/>
          </a:xfrm>
        </p:spPr>
        <p:txBody>
          <a:bodyPr/>
          <a:lstStyle/>
          <a:p>
            <a:pPr>
              <a:defRPr/>
            </a:pPr>
            <a:r>
              <a:rPr lang="en-US" b="1" dirty="0" smtClean="0"/>
              <a:t>The Role of the International Nuclear Information System (INIS) in Supporting</a:t>
            </a:r>
          </a:p>
          <a:p>
            <a:pPr>
              <a:defRPr/>
            </a:pPr>
            <a:r>
              <a:rPr lang="en-US" b="1" dirty="0" smtClean="0"/>
              <a:t>Nuclear Education and Industry, 22</a:t>
            </a:r>
            <a:r>
              <a:rPr lang="en-GB" b="1" dirty="0" smtClean="0"/>
              <a:t> – 24 October 2013, Moscow</a:t>
            </a:r>
            <a:endParaRPr lang="en-GB" b="1" dirty="0"/>
          </a:p>
        </p:txBody>
      </p:sp>
    </p:spTree>
    <p:extLst>
      <p:ext uri="{BB962C8B-B14F-4D97-AF65-F5344CB8AC3E}">
        <p14:creationId xmlns:p14="http://schemas.microsoft.com/office/powerpoint/2010/main" val="792927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9552" y="1124744"/>
            <a:ext cx="8336161" cy="4752528"/>
          </a:xfrm>
          <a:effectLst>
            <a:outerShdw blurRad="50800" dist="38100" dir="2700000" algn="tl" rotWithShape="0">
              <a:prstClr val="black">
                <a:alpha val="40000"/>
              </a:prstClr>
            </a:outerShdw>
          </a:effectLst>
        </p:spPr>
        <p:txBody>
          <a:bodyPr/>
          <a:lstStyle/>
          <a:p>
            <a:pPr marL="0" indent="0">
              <a:buNone/>
            </a:pPr>
            <a:r>
              <a:rPr lang="en-GB" sz="1600" b="1" dirty="0" smtClean="0">
                <a:solidFill>
                  <a:srgbClr val="FFFF00"/>
                </a:solidFill>
              </a:rPr>
              <a:t>Current environment			Challenges</a:t>
            </a:r>
          </a:p>
          <a:p>
            <a:pPr marL="0" indent="0">
              <a:buNone/>
            </a:pPr>
            <a:r>
              <a:rPr lang="en-GB" sz="1600" dirty="0" smtClean="0">
                <a:solidFill>
                  <a:schemeClr val="bg2">
                    <a:lumMod val="20000"/>
                    <a:lumOff val="80000"/>
                  </a:schemeClr>
                </a:solidFill>
              </a:rPr>
              <a:t>Aging technology &amp; n-power plants	- 	Increased demand for information</a:t>
            </a:r>
          </a:p>
          <a:p>
            <a:pPr marL="0" indent="0">
              <a:buNone/>
            </a:pPr>
            <a:r>
              <a:rPr lang="en-GB" sz="1600" dirty="0">
                <a:solidFill>
                  <a:schemeClr val="bg2">
                    <a:lumMod val="20000"/>
                    <a:lumOff val="80000"/>
                  </a:schemeClr>
                </a:solidFill>
              </a:rPr>
              <a:t>Knowledge </a:t>
            </a:r>
            <a:r>
              <a:rPr lang="en-GB" sz="1600" dirty="0" smtClean="0">
                <a:solidFill>
                  <a:schemeClr val="bg2">
                    <a:lumMod val="20000"/>
                    <a:lumOff val="80000"/>
                  </a:schemeClr>
                </a:solidFill>
              </a:rPr>
              <a:t>drain </a:t>
            </a:r>
            <a:r>
              <a:rPr lang="en-GB" sz="1600" dirty="0">
                <a:solidFill>
                  <a:schemeClr val="bg2">
                    <a:lumMod val="20000"/>
                    <a:lumOff val="80000"/>
                  </a:schemeClr>
                </a:solidFill>
              </a:rPr>
              <a:t>(</a:t>
            </a:r>
            <a:r>
              <a:rPr lang="en-GB" sz="1600" dirty="0" smtClean="0">
                <a:solidFill>
                  <a:schemeClr val="bg2">
                    <a:lumMod val="20000"/>
                    <a:lumOff val="80000"/>
                  </a:schemeClr>
                </a:solidFill>
              </a:rPr>
              <a:t>retirement, turnover)	- 	Adequate replacement, search for</a:t>
            </a:r>
          </a:p>
          <a:p>
            <a:pPr marL="0" indent="0">
              <a:spcBef>
                <a:spcPts val="0"/>
              </a:spcBef>
              <a:buNone/>
            </a:pPr>
            <a:r>
              <a:rPr lang="en-GB" sz="1600" dirty="0" smtClean="0">
                <a:solidFill>
                  <a:schemeClr val="bg2">
                    <a:lumMod val="20000"/>
                    <a:lumOff val="80000"/>
                  </a:schemeClr>
                </a:solidFill>
              </a:rPr>
              <a:t>					     </a:t>
            </a:r>
            <a:r>
              <a:rPr lang="en-GB" sz="1600" dirty="0" smtClean="0">
                <a:solidFill>
                  <a:srgbClr val="808080">
                    <a:lumMod val="20000"/>
                    <a:lumOff val="80000"/>
                  </a:srgbClr>
                </a:solidFill>
              </a:rPr>
              <a:t>alternate information sources</a:t>
            </a:r>
            <a:endParaRPr lang="en-GB" sz="1600" dirty="0" smtClean="0">
              <a:solidFill>
                <a:schemeClr val="bg2">
                  <a:lumMod val="20000"/>
                  <a:lumOff val="80000"/>
                </a:schemeClr>
              </a:solidFill>
            </a:endParaRPr>
          </a:p>
          <a:p>
            <a:pPr marL="0" indent="0">
              <a:buNone/>
            </a:pPr>
            <a:r>
              <a:rPr lang="en-GB" sz="1600" dirty="0">
                <a:solidFill>
                  <a:schemeClr val="bg2">
                    <a:lumMod val="20000"/>
                    <a:lumOff val="80000"/>
                  </a:schemeClr>
                </a:solidFill>
              </a:rPr>
              <a:t>Information silos			- 	Obtaining fast and open access</a:t>
            </a:r>
          </a:p>
          <a:p>
            <a:pPr marL="0" indent="0">
              <a:buNone/>
            </a:pPr>
            <a:r>
              <a:rPr lang="en-GB" sz="1600" dirty="0" smtClean="0">
                <a:solidFill>
                  <a:schemeClr val="bg2">
                    <a:lumMod val="20000"/>
                    <a:lumOff val="80000"/>
                  </a:schemeClr>
                </a:solidFill>
              </a:rPr>
              <a:t>Paper collections			-  	Retrieval, preservation, e-content</a:t>
            </a:r>
          </a:p>
          <a:p>
            <a:pPr marL="0" indent="0">
              <a:buNone/>
            </a:pPr>
            <a:r>
              <a:rPr lang="en-GB" sz="1600" dirty="0" smtClean="0">
                <a:solidFill>
                  <a:schemeClr val="bg2">
                    <a:lumMod val="20000"/>
                    <a:lumOff val="80000"/>
                  </a:schemeClr>
                </a:solidFill>
              </a:rPr>
              <a:t>Legacy systems			- 	Readability &amp; usability of data/info,</a:t>
            </a:r>
          </a:p>
          <a:p>
            <a:pPr marL="0" indent="0">
              <a:buNone/>
            </a:pPr>
            <a:r>
              <a:rPr lang="en-GB" sz="1600" dirty="0">
                <a:solidFill>
                  <a:schemeClr val="bg2">
                    <a:lumMod val="20000"/>
                    <a:lumOff val="80000"/>
                  </a:schemeClr>
                </a:solidFill>
              </a:rPr>
              <a:t>	</a:t>
            </a:r>
            <a:r>
              <a:rPr lang="en-GB" sz="1600" dirty="0" smtClean="0">
                <a:solidFill>
                  <a:schemeClr val="bg2">
                    <a:lumMod val="20000"/>
                    <a:lumOff val="80000"/>
                  </a:schemeClr>
                </a:solidFill>
              </a:rPr>
              <a:t>				     computer </a:t>
            </a:r>
            <a:r>
              <a:rPr lang="en-GB" sz="1600" dirty="0">
                <a:solidFill>
                  <a:schemeClr val="bg2">
                    <a:lumMod val="20000"/>
                    <a:lumOff val="80000"/>
                  </a:schemeClr>
                </a:solidFill>
              </a:rPr>
              <a:t>centred </a:t>
            </a:r>
            <a:r>
              <a:rPr lang="en-GB" sz="1600" dirty="0" smtClean="0">
                <a:solidFill>
                  <a:schemeClr val="bg2">
                    <a:lumMod val="20000"/>
                    <a:lumOff val="80000"/>
                  </a:schemeClr>
                </a:solidFill>
              </a:rPr>
              <a:t>processing</a:t>
            </a:r>
          </a:p>
          <a:p>
            <a:pPr marL="0" indent="0">
              <a:buNone/>
            </a:pPr>
            <a:r>
              <a:rPr lang="en-GB" sz="1600" dirty="0" smtClean="0">
                <a:solidFill>
                  <a:schemeClr val="bg2">
                    <a:lumMod val="20000"/>
                    <a:lumOff val="80000"/>
                  </a:schemeClr>
                </a:solidFill>
              </a:rPr>
              <a:t>Labour </a:t>
            </a:r>
            <a:r>
              <a:rPr lang="en-GB" sz="1600" dirty="0">
                <a:solidFill>
                  <a:schemeClr val="bg2">
                    <a:lumMod val="20000"/>
                    <a:lumOff val="80000"/>
                  </a:schemeClr>
                </a:solidFill>
              </a:rPr>
              <a:t>intensive systems </a:t>
            </a:r>
            <a:r>
              <a:rPr lang="en-GB" sz="1600" dirty="0" smtClean="0">
                <a:solidFill>
                  <a:schemeClr val="bg2">
                    <a:lumMod val="20000"/>
                    <a:lumOff val="80000"/>
                  </a:schemeClr>
                </a:solidFill>
              </a:rPr>
              <a:t>		-	Lack of  qualified and experience staff</a:t>
            </a:r>
          </a:p>
          <a:p>
            <a:pPr marL="0" indent="0">
              <a:buNone/>
            </a:pPr>
            <a:r>
              <a:rPr lang="en-GB" sz="1600" dirty="0">
                <a:solidFill>
                  <a:schemeClr val="bg2">
                    <a:lumMod val="20000"/>
                    <a:lumOff val="80000"/>
                  </a:schemeClr>
                </a:solidFill>
              </a:rPr>
              <a:t>Limited (diminishing) funding	</a:t>
            </a:r>
            <a:r>
              <a:rPr lang="en-GB" sz="1600" dirty="0" smtClean="0">
                <a:solidFill>
                  <a:schemeClr val="bg2">
                    <a:lumMod val="20000"/>
                    <a:lumOff val="80000"/>
                  </a:schemeClr>
                </a:solidFill>
              </a:rPr>
              <a:t>	- </a:t>
            </a:r>
            <a:r>
              <a:rPr lang="en-GB" sz="1600" dirty="0">
                <a:solidFill>
                  <a:schemeClr val="bg2">
                    <a:lumMod val="20000"/>
                    <a:lumOff val="80000"/>
                  </a:schemeClr>
                </a:solidFill>
              </a:rPr>
              <a:t>	Rising collection/processing costs</a:t>
            </a:r>
          </a:p>
          <a:p>
            <a:pPr marL="0" indent="0">
              <a:buNone/>
            </a:pPr>
            <a:r>
              <a:rPr lang="en-GB" sz="1600" dirty="0" smtClean="0">
                <a:solidFill>
                  <a:schemeClr val="bg2">
                    <a:lumMod val="20000"/>
                    <a:lumOff val="80000"/>
                  </a:schemeClr>
                </a:solidFill>
              </a:rPr>
              <a:t>Need to generate revenue	</a:t>
            </a:r>
            <a:r>
              <a:rPr lang="en-GB" sz="1600" dirty="0">
                <a:solidFill>
                  <a:schemeClr val="bg2">
                    <a:lumMod val="20000"/>
                    <a:lumOff val="80000"/>
                  </a:schemeClr>
                </a:solidFill>
              </a:rPr>
              <a:t>	</a:t>
            </a:r>
            <a:r>
              <a:rPr lang="en-GB" sz="1600" dirty="0" smtClean="0">
                <a:solidFill>
                  <a:schemeClr val="bg2">
                    <a:lumMod val="20000"/>
                    <a:lumOff val="80000"/>
                  </a:schemeClr>
                </a:solidFill>
              </a:rPr>
              <a:t>-	Showing the information value</a:t>
            </a:r>
          </a:p>
          <a:p>
            <a:pPr marL="0" indent="0">
              <a:buNone/>
            </a:pPr>
            <a:r>
              <a:rPr lang="en-GB" sz="1600" dirty="0" smtClean="0">
                <a:solidFill>
                  <a:schemeClr val="bg2">
                    <a:lumMod val="20000"/>
                    <a:lumOff val="80000"/>
                  </a:schemeClr>
                </a:solidFill>
              </a:rPr>
              <a:t>Physical </a:t>
            </a:r>
            <a:r>
              <a:rPr lang="en-GB" sz="1600" dirty="0">
                <a:solidFill>
                  <a:schemeClr val="bg2">
                    <a:lumMod val="20000"/>
                    <a:lumOff val="80000"/>
                  </a:schemeClr>
                </a:solidFill>
              </a:rPr>
              <a:t>space &amp; presence </a:t>
            </a:r>
            <a:r>
              <a:rPr lang="en-GB" sz="1600" dirty="0" smtClean="0">
                <a:solidFill>
                  <a:schemeClr val="bg2">
                    <a:lumMod val="20000"/>
                    <a:lumOff val="80000"/>
                  </a:schemeClr>
                </a:solidFill>
              </a:rPr>
              <a:t>		- 	Virtual workplace &amp; workforce</a:t>
            </a:r>
          </a:p>
          <a:p>
            <a:pPr marL="0" indent="0">
              <a:buNone/>
            </a:pPr>
            <a:r>
              <a:rPr lang="en-GB" sz="1600" dirty="0" smtClean="0">
                <a:solidFill>
                  <a:schemeClr val="bg2">
                    <a:lumMod val="20000"/>
                    <a:lumOff val="80000"/>
                  </a:schemeClr>
                </a:solidFill>
              </a:rPr>
              <a:t>Information security/confidentiality	-	Cloud services and tools</a:t>
            </a:r>
          </a:p>
          <a:p>
            <a:pPr marL="0" indent="0">
              <a:buNone/>
            </a:pPr>
            <a:r>
              <a:rPr lang="en-GB" sz="1600" dirty="0" smtClean="0">
                <a:solidFill>
                  <a:schemeClr val="bg2">
                    <a:lumMod val="20000"/>
                    <a:lumOff val="80000"/>
                  </a:schemeClr>
                </a:solidFill>
              </a:rPr>
              <a:t>Lack of respect for Copyright		- 	DMR, use of open source</a:t>
            </a:r>
          </a:p>
          <a:p>
            <a:pPr marL="0" indent="0">
              <a:buNone/>
            </a:pPr>
            <a:r>
              <a:rPr lang="en-GB" sz="1600" dirty="0" smtClean="0">
                <a:solidFill>
                  <a:schemeClr val="bg2">
                    <a:lumMod val="20000"/>
                    <a:lumOff val="80000"/>
                  </a:schemeClr>
                </a:solidFill>
              </a:rPr>
              <a:t>Expensive subscriptions to journals	-	Open source, social media, </a:t>
            </a:r>
            <a:endParaRPr lang="en-GB" sz="1600" dirty="0" smtClean="0">
              <a:solidFill>
                <a:schemeClr val="bg2">
                  <a:lumMod val="60000"/>
                  <a:lumOff val="40000"/>
                </a:schemeClr>
              </a:solidFill>
            </a:endParaRPr>
          </a:p>
          <a:p>
            <a:pPr marL="0" indent="0">
              <a:buNone/>
            </a:pPr>
            <a:r>
              <a:rPr lang="en-GB" sz="1600" dirty="0" smtClean="0">
                <a:solidFill>
                  <a:schemeClr val="bg2">
                    <a:lumMod val="20000"/>
                    <a:lumOff val="80000"/>
                  </a:schemeClr>
                </a:solidFill>
              </a:rPr>
              <a:t>    &amp; </a:t>
            </a:r>
            <a:r>
              <a:rPr lang="en-GB" sz="1600" dirty="0">
                <a:solidFill>
                  <a:schemeClr val="bg2">
                    <a:lumMod val="20000"/>
                    <a:lumOff val="80000"/>
                  </a:schemeClr>
                </a:solidFill>
              </a:rPr>
              <a:t>databases				 </a:t>
            </a:r>
            <a:r>
              <a:rPr lang="en-GB" sz="1600" dirty="0" smtClean="0">
                <a:solidFill>
                  <a:schemeClr val="bg2">
                    <a:lumMod val="20000"/>
                    <a:lumOff val="80000"/>
                  </a:schemeClr>
                </a:solidFill>
              </a:rPr>
              <a:t>    trustworthiness, reliability</a:t>
            </a:r>
          </a:p>
          <a:p>
            <a:pPr marL="285750" indent="-285750">
              <a:buFont typeface="Wingdings" pitchFamily="2" charset="2"/>
              <a:buChar char="§"/>
            </a:pPr>
            <a:endParaRPr lang="en-GB" sz="1600" dirty="0" smtClean="0">
              <a:solidFill>
                <a:schemeClr val="bg2">
                  <a:lumMod val="20000"/>
                  <a:lumOff val="80000"/>
                </a:schemeClr>
              </a:solidFill>
            </a:endParaRPr>
          </a:p>
          <a:p>
            <a:pPr marL="285750" indent="-285750">
              <a:buFont typeface="Wingdings" pitchFamily="2" charset="2"/>
              <a:buChar char="§"/>
            </a:pPr>
            <a:endParaRPr lang="en-GB" sz="1600" dirty="0" smtClean="0">
              <a:solidFill>
                <a:schemeClr val="bg2">
                  <a:lumMod val="20000"/>
                  <a:lumOff val="80000"/>
                </a:schemeClr>
              </a:solidFill>
            </a:endParaRPr>
          </a:p>
          <a:p>
            <a:pPr marL="285750" indent="-285750">
              <a:buFont typeface="Wingdings" pitchFamily="2" charset="2"/>
              <a:buChar char="§"/>
            </a:pPr>
            <a:endParaRPr lang="en-GB" sz="1600" dirty="0" smtClean="0">
              <a:solidFill>
                <a:schemeClr val="bg2">
                  <a:lumMod val="20000"/>
                  <a:lumOff val="80000"/>
                </a:schemeClr>
              </a:solidFill>
            </a:endParaRPr>
          </a:p>
          <a:p>
            <a:pPr marL="285750" indent="-285750">
              <a:buFont typeface="Wingdings" pitchFamily="2" charset="2"/>
              <a:buChar char="§"/>
            </a:pPr>
            <a:endParaRPr lang="en-GB" sz="1600" dirty="0">
              <a:solidFill>
                <a:schemeClr val="bg2">
                  <a:lumMod val="20000"/>
                  <a:lumOff val="80000"/>
                </a:schemeClr>
              </a:solidFill>
            </a:endParaRPr>
          </a:p>
        </p:txBody>
      </p:sp>
      <p:sp>
        <p:nvSpPr>
          <p:cNvPr id="4" name="Slide Number Placeholder 3"/>
          <p:cNvSpPr>
            <a:spLocks noGrp="1"/>
          </p:cNvSpPr>
          <p:nvPr>
            <p:ph type="sldNum" sz="quarter" idx="11"/>
          </p:nvPr>
        </p:nvSpPr>
        <p:spPr/>
        <p:txBody>
          <a:bodyPr/>
          <a:lstStyle/>
          <a:p>
            <a:pPr>
              <a:defRPr/>
            </a:pPr>
            <a:fld id="{DD80F7B2-6960-4212-977C-7C6245D2AD4F}" type="slidenum">
              <a:rPr lang="en-GB" smtClean="0"/>
              <a:pPr>
                <a:defRPr/>
              </a:pPr>
              <a:t>7</a:t>
            </a:fld>
            <a:endParaRPr lang="en-GB"/>
          </a:p>
        </p:txBody>
      </p:sp>
      <p:sp>
        <p:nvSpPr>
          <p:cNvPr id="5" name="Title 4"/>
          <p:cNvSpPr>
            <a:spLocks noGrp="1"/>
          </p:cNvSpPr>
          <p:nvPr>
            <p:ph type="title"/>
          </p:nvPr>
        </p:nvSpPr>
        <p:spPr/>
        <p:txBody>
          <a:bodyPr/>
          <a:lstStyle/>
          <a:p>
            <a:pPr algn="ctr"/>
            <a:r>
              <a:rPr lang="en-GB" sz="2000" dirty="0" smtClean="0"/>
              <a:t>Challenges</a:t>
            </a:r>
            <a:endParaRPr lang="en-GB" sz="2000" dirty="0"/>
          </a:p>
        </p:txBody>
      </p:sp>
      <p:sp>
        <p:nvSpPr>
          <p:cNvPr id="7" name="Date Placeholder 2"/>
          <p:cNvSpPr>
            <a:spLocks noGrp="1"/>
          </p:cNvSpPr>
          <p:nvPr>
            <p:ph type="dt" sz="half" idx="10"/>
          </p:nvPr>
        </p:nvSpPr>
        <p:spPr>
          <a:xfrm>
            <a:off x="2195736" y="6237312"/>
            <a:ext cx="6264052" cy="425426"/>
          </a:xfrm>
        </p:spPr>
        <p:txBody>
          <a:bodyPr/>
          <a:lstStyle/>
          <a:p>
            <a:pPr>
              <a:defRPr/>
            </a:pPr>
            <a:r>
              <a:rPr lang="en-US" b="1" dirty="0" smtClean="0"/>
              <a:t>The Role of the International Nuclear Information System (INIS) in Supporting</a:t>
            </a:r>
          </a:p>
          <a:p>
            <a:pPr>
              <a:defRPr/>
            </a:pPr>
            <a:r>
              <a:rPr lang="en-US" b="1" dirty="0" smtClean="0"/>
              <a:t>Nuclear Education and Industry, 22</a:t>
            </a:r>
            <a:r>
              <a:rPr lang="en-GB" b="1" dirty="0" smtClean="0"/>
              <a:t> – 24 October 2013, Moscow</a:t>
            </a:r>
            <a:endParaRPr lang="en-GB" b="1" dirty="0"/>
          </a:p>
        </p:txBody>
      </p:sp>
    </p:spTree>
    <p:extLst>
      <p:ext uri="{BB962C8B-B14F-4D97-AF65-F5344CB8AC3E}">
        <p14:creationId xmlns:p14="http://schemas.microsoft.com/office/powerpoint/2010/main" val="15318337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DD80F7B2-6960-4212-977C-7C6245D2AD4F}" type="slidenum">
              <a:rPr lang="en-GB" smtClean="0"/>
              <a:pPr>
                <a:defRPr/>
              </a:pPr>
              <a:t>8</a:t>
            </a:fld>
            <a:endParaRPr lang="en-GB"/>
          </a:p>
        </p:txBody>
      </p:sp>
      <p:sp>
        <p:nvSpPr>
          <p:cNvPr id="5" name="Title 4"/>
          <p:cNvSpPr>
            <a:spLocks noGrp="1"/>
          </p:cNvSpPr>
          <p:nvPr>
            <p:ph type="title"/>
          </p:nvPr>
        </p:nvSpPr>
        <p:spPr/>
        <p:txBody>
          <a:bodyPr/>
          <a:lstStyle/>
          <a:p>
            <a:pPr algn="ctr"/>
            <a:r>
              <a:rPr lang="en-GB" sz="2000" dirty="0" smtClean="0"/>
              <a:t>Future</a:t>
            </a:r>
            <a:endParaRPr lang="en-GB" sz="2000" dirty="0"/>
          </a:p>
        </p:txBody>
      </p:sp>
      <p:sp>
        <p:nvSpPr>
          <p:cNvPr id="7" name="Rounded Rectangle 6"/>
          <p:cNvSpPr/>
          <p:nvPr/>
        </p:nvSpPr>
        <p:spPr bwMode="auto">
          <a:xfrm>
            <a:off x="2627784" y="2962309"/>
            <a:ext cx="1511177" cy="430573"/>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rgbClr val="000099"/>
                </a:solidFill>
                <a:effectLst/>
                <a:latin typeface="+mn-lt"/>
              </a:rPr>
              <a:t>Role</a:t>
            </a:r>
          </a:p>
        </p:txBody>
      </p:sp>
      <p:sp>
        <p:nvSpPr>
          <p:cNvPr id="8" name="Rounded Rectangle 7"/>
          <p:cNvSpPr/>
          <p:nvPr/>
        </p:nvSpPr>
        <p:spPr bwMode="auto">
          <a:xfrm>
            <a:off x="4860032" y="1541918"/>
            <a:ext cx="1583185" cy="459802"/>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rgbClr val="000099"/>
                </a:solidFill>
                <a:effectLst/>
                <a:latin typeface="+mn-lt"/>
              </a:rPr>
              <a:t>Collection</a:t>
            </a:r>
          </a:p>
        </p:txBody>
      </p:sp>
      <p:sp>
        <p:nvSpPr>
          <p:cNvPr id="9" name="Rounded Rectangle 8"/>
          <p:cNvSpPr/>
          <p:nvPr/>
        </p:nvSpPr>
        <p:spPr bwMode="auto">
          <a:xfrm>
            <a:off x="2627785" y="1541918"/>
            <a:ext cx="1512168" cy="459801"/>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00099"/>
                </a:solidFill>
                <a:effectLst/>
                <a:latin typeface="+mn-lt"/>
              </a:rPr>
              <a:t>Environment</a:t>
            </a:r>
          </a:p>
        </p:txBody>
      </p:sp>
      <p:sp>
        <p:nvSpPr>
          <p:cNvPr id="10" name="Rounded Rectangle 9"/>
          <p:cNvSpPr/>
          <p:nvPr/>
        </p:nvSpPr>
        <p:spPr bwMode="auto">
          <a:xfrm>
            <a:off x="4860032" y="2978827"/>
            <a:ext cx="1511177" cy="414056"/>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rgbClr val="000099"/>
                </a:solidFill>
                <a:effectLst/>
                <a:latin typeface="+mn-lt"/>
              </a:rPr>
              <a:t>Services</a:t>
            </a:r>
          </a:p>
        </p:txBody>
      </p:sp>
      <p:sp>
        <p:nvSpPr>
          <p:cNvPr id="11" name="Rounded Rectangle 10"/>
          <p:cNvSpPr/>
          <p:nvPr/>
        </p:nvSpPr>
        <p:spPr bwMode="auto">
          <a:xfrm>
            <a:off x="2627784" y="4492601"/>
            <a:ext cx="1511178" cy="452413"/>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rgbClr val="000099"/>
                </a:solidFill>
                <a:effectLst/>
                <a:latin typeface="+mn-lt"/>
              </a:rPr>
              <a:t>Users</a:t>
            </a:r>
          </a:p>
        </p:txBody>
      </p:sp>
      <p:sp>
        <p:nvSpPr>
          <p:cNvPr id="12" name="Rounded Rectangle 11"/>
          <p:cNvSpPr/>
          <p:nvPr/>
        </p:nvSpPr>
        <p:spPr bwMode="auto">
          <a:xfrm>
            <a:off x="4860032" y="4509119"/>
            <a:ext cx="1583185" cy="435895"/>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rgbClr val="000099"/>
                </a:solidFill>
                <a:effectLst/>
                <a:latin typeface="+mn-lt"/>
              </a:rPr>
              <a:t>Tools</a:t>
            </a:r>
          </a:p>
        </p:txBody>
      </p:sp>
      <p:sp>
        <p:nvSpPr>
          <p:cNvPr id="13" name="TextBox 12"/>
          <p:cNvSpPr txBox="1"/>
          <p:nvPr/>
        </p:nvSpPr>
        <p:spPr>
          <a:xfrm>
            <a:off x="4231118" y="1315390"/>
            <a:ext cx="526326" cy="4154984"/>
          </a:xfrm>
          <a:prstGeom prst="rect">
            <a:avLst/>
          </a:prstGeom>
          <a:noFill/>
          <a:ln>
            <a:solidFill>
              <a:schemeClr val="tx1"/>
            </a:solidFill>
          </a:ln>
        </p:spPr>
        <p:txBody>
          <a:bodyPr wrap="square" rtlCol="0">
            <a:spAutoFit/>
          </a:bodyPr>
          <a:lstStyle/>
          <a:p>
            <a:pPr algn="ctr"/>
            <a:r>
              <a:rPr lang="en-GB" b="1" dirty="0" smtClean="0">
                <a:solidFill>
                  <a:srgbClr val="FFFF00"/>
                </a:solidFill>
                <a:latin typeface="Perpetua Titling MT" pitchFamily="18" charset="0"/>
              </a:rPr>
              <a:t>INFO</a:t>
            </a:r>
          </a:p>
          <a:p>
            <a:pPr algn="ctr"/>
            <a:r>
              <a:rPr lang="en-GB" b="1" dirty="0" err="1" smtClean="0">
                <a:solidFill>
                  <a:srgbClr val="FFFF00"/>
                </a:solidFill>
                <a:latin typeface="Perpetua Titling MT" pitchFamily="18" charset="0"/>
              </a:rPr>
              <a:t>Rmat</a:t>
            </a:r>
            <a:endParaRPr lang="en-GB" b="1" dirty="0" smtClean="0">
              <a:solidFill>
                <a:srgbClr val="FFFF00"/>
              </a:solidFill>
              <a:latin typeface="Perpetua Titling MT" pitchFamily="18" charset="0"/>
            </a:endParaRPr>
          </a:p>
          <a:p>
            <a:pPr algn="ctr"/>
            <a:r>
              <a:rPr lang="en-GB" b="1" dirty="0" smtClean="0">
                <a:solidFill>
                  <a:srgbClr val="FFFF00"/>
                </a:solidFill>
                <a:latin typeface="Perpetua Titling MT" pitchFamily="18" charset="0"/>
              </a:rPr>
              <a:t>I</a:t>
            </a:r>
          </a:p>
          <a:p>
            <a:pPr algn="ctr"/>
            <a:r>
              <a:rPr lang="en-GB" b="1" dirty="0" smtClean="0">
                <a:solidFill>
                  <a:srgbClr val="FFFF00"/>
                </a:solidFill>
                <a:latin typeface="Perpetua Titling MT" pitchFamily="18" charset="0"/>
              </a:rPr>
              <a:t>O</a:t>
            </a:r>
          </a:p>
          <a:p>
            <a:pPr algn="ctr"/>
            <a:r>
              <a:rPr lang="en-GB" b="1" dirty="0">
                <a:solidFill>
                  <a:srgbClr val="FFFF00"/>
                </a:solidFill>
                <a:latin typeface="Perpetua Titling MT" pitchFamily="18" charset="0"/>
              </a:rPr>
              <a:t>n</a:t>
            </a:r>
          </a:p>
        </p:txBody>
      </p:sp>
      <p:sp>
        <p:nvSpPr>
          <p:cNvPr id="15" name="TextBox 14"/>
          <p:cNvSpPr txBox="1"/>
          <p:nvPr/>
        </p:nvSpPr>
        <p:spPr>
          <a:xfrm>
            <a:off x="395536" y="1412776"/>
            <a:ext cx="2088232" cy="954107"/>
          </a:xfrm>
          <a:prstGeom prst="rect">
            <a:avLst/>
          </a:prstGeom>
          <a:solidFill>
            <a:schemeClr val="tx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900" b="1" dirty="0" smtClean="0">
                <a:solidFill>
                  <a:srgbClr val="000099"/>
                </a:solidFill>
                <a:latin typeface="Arial"/>
                <a:cs typeface="Arial"/>
              </a:rPr>
              <a:t>● </a:t>
            </a:r>
            <a:r>
              <a:rPr lang="en-GB" sz="1400" b="1" dirty="0" smtClean="0">
                <a:solidFill>
                  <a:srgbClr val="000099"/>
                </a:solidFill>
                <a:latin typeface="Arial Narrow" pitchFamily="34" charset="0"/>
              </a:rPr>
              <a:t>No physical space</a:t>
            </a:r>
          </a:p>
          <a:p>
            <a:r>
              <a:rPr lang="en-GB" sz="900" b="1" dirty="0" smtClean="0">
                <a:solidFill>
                  <a:srgbClr val="333399"/>
                </a:solidFill>
                <a:latin typeface="Arial Narrow" pitchFamily="34" charset="0"/>
                <a:cs typeface="Arial" pitchFamily="34" charset="0"/>
              </a:rPr>
              <a:t>●</a:t>
            </a:r>
            <a:r>
              <a:rPr lang="en-GB" sz="1400" b="1" dirty="0" smtClean="0">
                <a:solidFill>
                  <a:srgbClr val="333399"/>
                </a:solidFill>
                <a:latin typeface="Arial Narrow" pitchFamily="34" charset="0"/>
                <a:cs typeface="Arial" pitchFamily="34" charset="0"/>
              </a:rPr>
              <a:t> All Digital </a:t>
            </a:r>
          </a:p>
          <a:p>
            <a:r>
              <a:rPr lang="en-GB" sz="900" b="1" dirty="0" smtClean="0">
                <a:solidFill>
                  <a:srgbClr val="333399"/>
                </a:solidFill>
                <a:latin typeface="Arial"/>
                <a:cs typeface="Arial"/>
              </a:rPr>
              <a:t>● </a:t>
            </a:r>
            <a:r>
              <a:rPr lang="en-GB" sz="1400" b="1" dirty="0" smtClean="0">
                <a:solidFill>
                  <a:srgbClr val="333399"/>
                </a:solidFill>
                <a:latin typeface="Arial Narrow" pitchFamily="34" charset="0"/>
              </a:rPr>
              <a:t>Web presence</a:t>
            </a:r>
          </a:p>
          <a:p>
            <a:r>
              <a:rPr lang="en-GB" sz="900" b="1" dirty="0">
                <a:solidFill>
                  <a:srgbClr val="333399"/>
                </a:solidFill>
                <a:latin typeface="Arial"/>
                <a:cs typeface="Arial"/>
              </a:rPr>
              <a:t>● </a:t>
            </a:r>
            <a:r>
              <a:rPr lang="en-GB" sz="1400" b="1" dirty="0" smtClean="0">
                <a:solidFill>
                  <a:srgbClr val="333399"/>
                </a:solidFill>
                <a:latin typeface="Arial Narrow" pitchFamily="34" charset="0"/>
              </a:rPr>
              <a:t>Virtual / Cloud space</a:t>
            </a:r>
          </a:p>
        </p:txBody>
      </p:sp>
      <p:sp>
        <p:nvSpPr>
          <p:cNvPr id="16" name="TextBox 15"/>
          <p:cNvSpPr txBox="1"/>
          <p:nvPr/>
        </p:nvSpPr>
        <p:spPr>
          <a:xfrm>
            <a:off x="6617823" y="1187043"/>
            <a:ext cx="2232248" cy="1384995"/>
          </a:xfrm>
          <a:prstGeom prst="rect">
            <a:avLst/>
          </a:prstGeom>
          <a:solidFill>
            <a:schemeClr val="tx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900" b="1" dirty="0" smtClean="0">
                <a:solidFill>
                  <a:srgbClr val="333399"/>
                </a:solidFill>
                <a:latin typeface="Arial"/>
                <a:cs typeface="Arial"/>
              </a:rPr>
              <a:t>● </a:t>
            </a:r>
            <a:r>
              <a:rPr lang="en-GB" sz="1400" b="1" dirty="0" smtClean="0">
                <a:solidFill>
                  <a:srgbClr val="333399"/>
                </a:solidFill>
                <a:latin typeface="Arial Narrow" pitchFamily="34" charset="0"/>
              </a:rPr>
              <a:t>Digital multimedia content</a:t>
            </a:r>
          </a:p>
          <a:p>
            <a:r>
              <a:rPr lang="en-GB" sz="800" b="1" dirty="0" smtClean="0">
                <a:solidFill>
                  <a:srgbClr val="333399"/>
                </a:solidFill>
                <a:latin typeface="Arial"/>
                <a:cs typeface="Arial"/>
              </a:rPr>
              <a:t>● </a:t>
            </a:r>
            <a:r>
              <a:rPr lang="en-GB" sz="1400" b="1" dirty="0" smtClean="0">
                <a:solidFill>
                  <a:srgbClr val="333399"/>
                </a:solidFill>
                <a:latin typeface="Arial Narrow" pitchFamily="34" charset="0"/>
              </a:rPr>
              <a:t>Subscriptions to discovery</a:t>
            </a:r>
          </a:p>
          <a:p>
            <a:r>
              <a:rPr lang="en-GB" sz="1400" b="1" dirty="0" smtClean="0">
                <a:solidFill>
                  <a:srgbClr val="333399"/>
                </a:solidFill>
                <a:latin typeface="Arial Narrow" pitchFamily="34" charset="0"/>
              </a:rPr>
              <a:t>  services, DBs, large</a:t>
            </a:r>
          </a:p>
          <a:p>
            <a:r>
              <a:rPr lang="en-GB" sz="1400" b="1" dirty="0">
                <a:solidFill>
                  <a:srgbClr val="333399"/>
                </a:solidFill>
                <a:latin typeface="Arial Narrow" pitchFamily="34" charset="0"/>
              </a:rPr>
              <a:t> </a:t>
            </a:r>
            <a:r>
              <a:rPr lang="en-GB" sz="1400" b="1" dirty="0" smtClean="0">
                <a:solidFill>
                  <a:srgbClr val="333399"/>
                </a:solidFill>
                <a:latin typeface="Arial Narrow" pitchFamily="34" charset="0"/>
              </a:rPr>
              <a:t> publishers/suppliers</a:t>
            </a:r>
          </a:p>
          <a:p>
            <a:r>
              <a:rPr lang="en-GB" sz="800" b="1" dirty="0">
                <a:solidFill>
                  <a:srgbClr val="333399"/>
                </a:solidFill>
                <a:latin typeface="Arial"/>
                <a:cs typeface="Arial"/>
              </a:rPr>
              <a:t>● </a:t>
            </a:r>
            <a:r>
              <a:rPr lang="en-GB" sz="1400" b="1" dirty="0" smtClean="0">
                <a:solidFill>
                  <a:srgbClr val="333399"/>
                </a:solidFill>
                <a:latin typeface="Arial Narrow" pitchFamily="34" charset="0"/>
              </a:rPr>
              <a:t>Open access documents </a:t>
            </a:r>
          </a:p>
          <a:p>
            <a:r>
              <a:rPr lang="en-GB" sz="800" b="1" dirty="0">
                <a:solidFill>
                  <a:srgbClr val="333399"/>
                </a:solidFill>
                <a:latin typeface="Arial"/>
                <a:cs typeface="Arial"/>
              </a:rPr>
              <a:t>● </a:t>
            </a:r>
            <a:r>
              <a:rPr lang="en-GB" sz="1400" b="1" dirty="0" smtClean="0">
                <a:solidFill>
                  <a:srgbClr val="333399"/>
                </a:solidFill>
                <a:latin typeface="Arial Narrow" pitchFamily="34" charset="0"/>
              </a:rPr>
              <a:t>Internal </a:t>
            </a:r>
            <a:r>
              <a:rPr lang="en-GB" sz="1400" b="1" dirty="0" smtClean="0">
                <a:solidFill>
                  <a:srgbClr val="333399"/>
                </a:solidFill>
                <a:latin typeface="Arial Narrow" pitchFamily="34" charset="0"/>
              </a:rPr>
              <a:t>publications</a:t>
            </a:r>
            <a:endParaRPr lang="en-GB" sz="800" b="1" dirty="0">
              <a:solidFill>
                <a:srgbClr val="333399"/>
              </a:solidFill>
              <a:latin typeface="Arial Narrow" pitchFamily="34" charset="0"/>
            </a:endParaRPr>
          </a:p>
        </p:txBody>
      </p:sp>
      <p:sp>
        <p:nvSpPr>
          <p:cNvPr id="17" name="TextBox 16"/>
          <p:cNvSpPr txBox="1"/>
          <p:nvPr/>
        </p:nvSpPr>
        <p:spPr>
          <a:xfrm>
            <a:off x="397974" y="2760626"/>
            <a:ext cx="2108468" cy="954107"/>
          </a:xfrm>
          <a:prstGeom prst="rect">
            <a:avLst/>
          </a:prstGeom>
          <a:solidFill>
            <a:schemeClr val="tx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lvl="0"/>
            <a:r>
              <a:rPr lang="en-GB" sz="900" b="1" dirty="0">
                <a:solidFill>
                  <a:srgbClr val="333399"/>
                </a:solidFill>
                <a:latin typeface="Arial"/>
                <a:cs typeface="Arial"/>
              </a:rPr>
              <a:t>● </a:t>
            </a:r>
            <a:r>
              <a:rPr lang="en-GB" sz="1400" b="1" dirty="0" smtClean="0">
                <a:solidFill>
                  <a:srgbClr val="333399"/>
                </a:solidFill>
                <a:latin typeface="Arial Narrow" pitchFamily="34" charset="0"/>
              </a:rPr>
              <a:t>Direct problem solving </a:t>
            </a:r>
          </a:p>
          <a:p>
            <a:pPr lvl="0"/>
            <a:r>
              <a:rPr lang="en-GB" sz="900" b="1" dirty="0" smtClean="0">
                <a:solidFill>
                  <a:srgbClr val="333399"/>
                </a:solidFill>
                <a:latin typeface="Arial"/>
                <a:cs typeface="Arial"/>
              </a:rPr>
              <a:t>● </a:t>
            </a:r>
            <a:r>
              <a:rPr lang="en-GB" sz="1400" b="1" dirty="0" smtClean="0">
                <a:solidFill>
                  <a:srgbClr val="333399"/>
                </a:solidFill>
                <a:latin typeface="Arial Narrow" pitchFamily="34" charset="0"/>
              </a:rPr>
              <a:t>Knowledge creation</a:t>
            </a:r>
          </a:p>
          <a:p>
            <a:r>
              <a:rPr lang="en-GB" sz="900" b="1" dirty="0" smtClean="0">
                <a:solidFill>
                  <a:srgbClr val="333399"/>
                </a:solidFill>
                <a:latin typeface="Arial"/>
                <a:cs typeface="Arial"/>
              </a:rPr>
              <a:t>● </a:t>
            </a:r>
            <a:r>
              <a:rPr lang="en-GB" sz="1400" b="1" dirty="0" smtClean="0">
                <a:solidFill>
                  <a:srgbClr val="333399"/>
                </a:solidFill>
                <a:latin typeface="Arial Narrow" pitchFamily="34" charset="0"/>
              </a:rPr>
              <a:t>Training</a:t>
            </a:r>
            <a:endParaRPr lang="en-GB" sz="1400" b="1" dirty="0">
              <a:solidFill>
                <a:srgbClr val="333399"/>
              </a:solidFill>
              <a:latin typeface="Arial Narrow" pitchFamily="34" charset="0"/>
            </a:endParaRPr>
          </a:p>
          <a:p>
            <a:r>
              <a:rPr lang="en-GB" sz="900" b="1" dirty="0">
                <a:solidFill>
                  <a:srgbClr val="333399"/>
                </a:solidFill>
                <a:latin typeface="Arial"/>
                <a:cs typeface="Arial"/>
              </a:rPr>
              <a:t>● </a:t>
            </a:r>
            <a:r>
              <a:rPr lang="en-GB" sz="1400" b="1" dirty="0">
                <a:solidFill>
                  <a:srgbClr val="333399"/>
                </a:solidFill>
                <a:latin typeface="Arial Narrow" pitchFamily="34" charset="0"/>
              </a:rPr>
              <a:t>Action </a:t>
            </a:r>
            <a:r>
              <a:rPr lang="en-GB" sz="1400" b="1" dirty="0" smtClean="0">
                <a:solidFill>
                  <a:srgbClr val="333399"/>
                </a:solidFill>
                <a:latin typeface="Arial Narrow" pitchFamily="34" charset="0"/>
              </a:rPr>
              <a:t>oriented</a:t>
            </a:r>
          </a:p>
        </p:txBody>
      </p:sp>
      <p:sp>
        <p:nvSpPr>
          <p:cNvPr id="18" name="TextBox 17"/>
          <p:cNvSpPr txBox="1"/>
          <p:nvPr/>
        </p:nvSpPr>
        <p:spPr>
          <a:xfrm>
            <a:off x="6615343" y="2836701"/>
            <a:ext cx="2225356" cy="738664"/>
          </a:xfrm>
          <a:prstGeom prst="rect">
            <a:avLst/>
          </a:prstGeom>
          <a:solidFill>
            <a:schemeClr val="tx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lvl="0"/>
            <a:r>
              <a:rPr lang="en-GB" sz="900" b="1" dirty="0" smtClean="0">
                <a:solidFill>
                  <a:srgbClr val="333399"/>
                </a:solidFill>
                <a:latin typeface="Arial"/>
                <a:cs typeface="Arial"/>
              </a:rPr>
              <a:t>● </a:t>
            </a:r>
            <a:r>
              <a:rPr lang="en-GB" sz="1400" b="1" dirty="0">
                <a:solidFill>
                  <a:srgbClr val="333399"/>
                </a:solidFill>
                <a:latin typeface="Arial Narrow" pitchFamily="34" charset="0"/>
              </a:rPr>
              <a:t>DRM management</a:t>
            </a:r>
          </a:p>
          <a:p>
            <a:pPr lvl="0"/>
            <a:r>
              <a:rPr lang="en-GB" sz="900" b="1" dirty="0" smtClean="0">
                <a:solidFill>
                  <a:srgbClr val="333399"/>
                </a:solidFill>
                <a:latin typeface="Arial"/>
                <a:cs typeface="Arial"/>
              </a:rPr>
              <a:t>● </a:t>
            </a:r>
            <a:r>
              <a:rPr lang="en-GB" sz="1400" b="1" dirty="0" smtClean="0">
                <a:solidFill>
                  <a:srgbClr val="333399"/>
                </a:solidFill>
                <a:latin typeface="Arial Narrow" pitchFamily="34" charset="0"/>
              </a:rPr>
              <a:t>Interactive &amp; integrated</a:t>
            </a:r>
          </a:p>
          <a:p>
            <a:r>
              <a:rPr lang="en-GB" sz="900" b="1" dirty="0">
                <a:solidFill>
                  <a:srgbClr val="333399"/>
                </a:solidFill>
                <a:latin typeface="Arial"/>
                <a:cs typeface="Arial"/>
              </a:rPr>
              <a:t>● </a:t>
            </a:r>
            <a:r>
              <a:rPr lang="en-GB" sz="1400" b="1" dirty="0">
                <a:solidFill>
                  <a:srgbClr val="333399"/>
                </a:solidFill>
                <a:latin typeface="Arial Narrow" pitchFamily="34" charset="0"/>
              </a:rPr>
              <a:t>Full </a:t>
            </a:r>
            <a:r>
              <a:rPr lang="en-GB" sz="1400" b="1" dirty="0" smtClean="0">
                <a:solidFill>
                  <a:srgbClr val="333399"/>
                </a:solidFill>
                <a:latin typeface="Arial Narrow" pitchFamily="34" charset="0"/>
              </a:rPr>
              <a:t>text</a:t>
            </a:r>
            <a:endParaRPr lang="en-GB" sz="1400" b="1" dirty="0">
              <a:solidFill>
                <a:srgbClr val="333399"/>
              </a:solidFill>
              <a:latin typeface="Arial Narrow" pitchFamily="34" charset="0"/>
            </a:endParaRPr>
          </a:p>
        </p:txBody>
      </p:sp>
      <p:sp>
        <p:nvSpPr>
          <p:cNvPr id="19" name="TextBox 18"/>
          <p:cNvSpPr txBox="1"/>
          <p:nvPr/>
        </p:nvSpPr>
        <p:spPr>
          <a:xfrm>
            <a:off x="353311" y="4252227"/>
            <a:ext cx="2088232" cy="954107"/>
          </a:xfrm>
          <a:prstGeom prst="rect">
            <a:avLst/>
          </a:prstGeom>
          <a:solidFill>
            <a:schemeClr val="tx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900" b="1" dirty="0" smtClean="0">
                <a:solidFill>
                  <a:srgbClr val="333399"/>
                </a:solidFill>
                <a:latin typeface="Arial"/>
                <a:cs typeface="Arial"/>
              </a:rPr>
              <a:t>● </a:t>
            </a:r>
            <a:r>
              <a:rPr lang="en-GB" sz="1400" b="1" dirty="0" smtClean="0">
                <a:solidFill>
                  <a:srgbClr val="333399"/>
                </a:solidFill>
                <a:latin typeface="Arial Narrow" pitchFamily="34" charset="0"/>
              </a:rPr>
              <a:t>Remote access</a:t>
            </a:r>
          </a:p>
          <a:p>
            <a:r>
              <a:rPr lang="en-GB" sz="900" b="1" dirty="0">
                <a:solidFill>
                  <a:srgbClr val="333399"/>
                </a:solidFill>
                <a:latin typeface="Arial"/>
                <a:cs typeface="Arial"/>
              </a:rPr>
              <a:t>● </a:t>
            </a:r>
            <a:r>
              <a:rPr lang="en-GB" sz="1400" b="1" dirty="0" smtClean="0">
                <a:solidFill>
                  <a:srgbClr val="333399"/>
                </a:solidFill>
                <a:latin typeface="Arial Narrow" pitchFamily="34" charset="0"/>
              </a:rPr>
              <a:t>Temporary employees</a:t>
            </a:r>
          </a:p>
          <a:p>
            <a:r>
              <a:rPr lang="en-GB" sz="900" b="1" dirty="0">
                <a:solidFill>
                  <a:srgbClr val="333399"/>
                </a:solidFill>
                <a:latin typeface="Arial"/>
                <a:cs typeface="Arial"/>
              </a:rPr>
              <a:t>● </a:t>
            </a:r>
            <a:r>
              <a:rPr lang="en-GB" sz="1400" b="1" dirty="0" smtClean="0">
                <a:solidFill>
                  <a:srgbClr val="333399"/>
                </a:solidFill>
                <a:latin typeface="Arial Narrow" pitchFamily="34" charset="0"/>
              </a:rPr>
              <a:t>Sophisticated users</a:t>
            </a:r>
          </a:p>
          <a:p>
            <a:r>
              <a:rPr lang="en-GB" sz="900" b="1" dirty="0" smtClean="0">
                <a:solidFill>
                  <a:srgbClr val="333399"/>
                </a:solidFill>
                <a:latin typeface="Arial"/>
                <a:cs typeface="Arial"/>
              </a:rPr>
              <a:t>● </a:t>
            </a:r>
            <a:r>
              <a:rPr lang="en-GB" sz="1400" b="1" dirty="0" smtClean="0">
                <a:solidFill>
                  <a:srgbClr val="333399"/>
                </a:solidFill>
                <a:latin typeface="Arial Narrow" pitchFamily="34" charset="0"/>
              </a:rPr>
              <a:t>Outsourcing</a:t>
            </a:r>
          </a:p>
        </p:txBody>
      </p:sp>
      <p:sp>
        <p:nvSpPr>
          <p:cNvPr id="21" name="TextBox 20"/>
          <p:cNvSpPr txBox="1"/>
          <p:nvPr/>
        </p:nvSpPr>
        <p:spPr>
          <a:xfrm>
            <a:off x="6608451" y="4222612"/>
            <a:ext cx="2241620" cy="1169551"/>
          </a:xfrm>
          <a:prstGeom prst="rect">
            <a:avLst/>
          </a:prstGeom>
          <a:solidFill>
            <a:schemeClr val="tx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900" b="1" dirty="0" smtClean="0">
                <a:solidFill>
                  <a:srgbClr val="333399"/>
                </a:solidFill>
                <a:latin typeface="Arial"/>
                <a:cs typeface="Arial"/>
              </a:rPr>
              <a:t>● </a:t>
            </a:r>
            <a:r>
              <a:rPr lang="en-GB" sz="1400" b="1" dirty="0" smtClean="0">
                <a:solidFill>
                  <a:srgbClr val="333399"/>
                </a:solidFill>
                <a:latin typeface="Arial Narrow" pitchFamily="34" charset="0"/>
              </a:rPr>
              <a:t>Extensive automation</a:t>
            </a:r>
          </a:p>
          <a:p>
            <a:r>
              <a:rPr lang="en-GB" sz="900" b="1" dirty="0">
                <a:solidFill>
                  <a:srgbClr val="333399"/>
                </a:solidFill>
                <a:latin typeface="Arial"/>
                <a:cs typeface="Arial"/>
              </a:rPr>
              <a:t>● </a:t>
            </a:r>
            <a:r>
              <a:rPr lang="en-GB" sz="1400" b="1" dirty="0" smtClean="0">
                <a:solidFill>
                  <a:srgbClr val="333399"/>
                </a:solidFill>
                <a:latin typeface="Arial Narrow" pitchFamily="34" charset="0"/>
              </a:rPr>
              <a:t>Simplification</a:t>
            </a:r>
          </a:p>
          <a:p>
            <a:r>
              <a:rPr lang="en-GB" sz="900" b="1" dirty="0" smtClean="0">
                <a:solidFill>
                  <a:srgbClr val="333399"/>
                </a:solidFill>
                <a:latin typeface="Arial"/>
                <a:cs typeface="Arial"/>
              </a:rPr>
              <a:t>● </a:t>
            </a:r>
            <a:r>
              <a:rPr lang="en-GB" sz="1400" b="1" dirty="0" smtClean="0">
                <a:solidFill>
                  <a:srgbClr val="333399"/>
                </a:solidFill>
                <a:latin typeface="Arial Narrow" pitchFamily="34" charset="0"/>
              </a:rPr>
              <a:t>Mobile devices, apps</a:t>
            </a:r>
          </a:p>
          <a:p>
            <a:r>
              <a:rPr lang="en-GB" sz="900" b="1" dirty="0">
                <a:solidFill>
                  <a:srgbClr val="333399"/>
                </a:solidFill>
                <a:latin typeface="Arial"/>
                <a:cs typeface="Arial"/>
              </a:rPr>
              <a:t>● </a:t>
            </a:r>
            <a:r>
              <a:rPr lang="en-GB" sz="1400" b="1" dirty="0" smtClean="0">
                <a:solidFill>
                  <a:srgbClr val="333399"/>
                </a:solidFill>
                <a:latin typeface="Arial Narrow" pitchFamily="34" charset="0"/>
              </a:rPr>
              <a:t>Social media /</a:t>
            </a:r>
          </a:p>
          <a:p>
            <a:r>
              <a:rPr lang="en-GB" sz="1400" b="1" dirty="0" smtClean="0">
                <a:solidFill>
                  <a:srgbClr val="333399"/>
                </a:solidFill>
                <a:latin typeface="Arial Narrow" pitchFamily="34" charset="0"/>
              </a:rPr>
              <a:t>   crowdsourcing</a:t>
            </a:r>
          </a:p>
        </p:txBody>
      </p:sp>
      <p:sp>
        <p:nvSpPr>
          <p:cNvPr id="23" name="Rectangle 22"/>
          <p:cNvSpPr/>
          <p:nvPr/>
        </p:nvSpPr>
        <p:spPr bwMode="auto">
          <a:xfrm>
            <a:off x="6660232" y="1246292"/>
            <a:ext cx="2016223" cy="227258"/>
          </a:xfrm>
          <a:prstGeom prst="rect">
            <a:avLst/>
          </a:prstGeom>
          <a:noFill/>
          <a:ln w="19050" cap="flat" cmpd="sng" algn="ctr">
            <a:solidFill>
              <a:srgbClr val="C00000"/>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
        <p:nvSpPr>
          <p:cNvPr id="24" name="Rectangle 23"/>
          <p:cNvSpPr/>
          <p:nvPr/>
        </p:nvSpPr>
        <p:spPr bwMode="auto">
          <a:xfrm>
            <a:off x="467544" y="1473551"/>
            <a:ext cx="1484033" cy="227258"/>
          </a:xfrm>
          <a:prstGeom prst="rect">
            <a:avLst/>
          </a:prstGeom>
          <a:noFill/>
          <a:ln w="19050" cap="flat" cmpd="sng" algn="ctr">
            <a:solidFill>
              <a:srgbClr val="C00000"/>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pic>
        <p:nvPicPr>
          <p:cNvPr id="1026" name="Picture 2"/>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975" y="4728990"/>
            <a:ext cx="1553602" cy="216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2"/>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2892725"/>
            <a:ext cx="200286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2"/>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237679"/>
            <a:ext cx="984664"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2"/>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4216" y="4524077"/>
            <a:ext cx="1354796" cy="184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Date Placeholder 2"/>
          <p:cNvSpPr>
            <a:spLocks noGrp="1"/>
          </p:cNvSpPr>
          <p:nvPr>
            <p:ph type="dt" sz="half" idx="10"/>
          </p:nvPr>
        </p:nvSpPr>
        <p:spPr>
          <a:xfrm>
            <a:off x="2195736" y="6237312"/>
            <a:ext cx="6264052" cy="425426"/>
          </a:xfrm>
        </p:spPr>
        <p:txBody>
          <a:bodyPr/>
          <a:lstStyle/>
          <a:p>
            <a:pPr>
              <a:defRPr/>
            </a:pPr>
            <a:r>
              <a:rPr lang="en-US" b="1" dirty="0" smtClean="0"/>
              <a:t>The Role of the International Nuclear Information System (INIS) in Supporting</a:t>
            </a:r>
          </a:p>
          <a:p>
            <a:pPr>
              <a:defRPr/>
            </a:pPr>
            <a:r>
              <a:rPr lang="en-US" b="1" dirty="0" smtClean="0"/>
              <a:t>Nuclear Education and Industry, 22</a:t>
            </a:r>
            <a:r>
              <a:rPr lang="en-GB" b="1" dirty="0" smtClean="0"/>
              <a:t> – 24 October 2013, Moscow</a:t>
            </a:r>
            <a:endParaRPr lang="en-GB" b="1" dirty="0"/>
          </a:p>
        </p:txBody>
      </p:sp>
    </p:spTree>
    <p:extLst>
      <p:ext uri="{BB962C8B-B14F-4D97-AF65-F5344CB8AC3E}">
        <p14:creationId xmlns:p14="http://schemas.microsoft.com/office/powerpoint/2010/main" val="9016966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DD80F7B2-6960-4212-977C-7C6245D2AD4F}" type="slidenum">
              <a:rPr lang="en-GB" smtClean="0"/>
              <a:pPr>
                <a:defRPr/>
              </a:pPr>
              <a:t>9</a:t>
            </a:fld>
            <a:endParaRPr lang="en-GB"/>
          </a:p>
        </p:txBody>
      </p:sp>
      <p:sp>
        <p:nvSpPr>
          <p:cNvPr id="5" name="Title 4"/>
          <p:cNvSpPr>
            <a:spLocks noGrp="1"/>
          </p:cNvSpPr>
          <p:nvPr>
            <p:ph type="title"/>
          </p:nvPr>
        </p:nvSpPr>
        <p:spPr/>
        <p:txBody>
          <a:bodyPr/>
          <a:lstStyle/>
          <a:p>
            <a:pPr algn="ctr"/>
            <a:r>
              <a:rPr lang="en-GB" sz="2000" dirty="0" smtClean="0"/>
              <a:t>Conclusions</a:t>
            </a:r>
            <a:endParaRPr lang="en-GB" sz="2000" dirty="0"/>
          </a:p>
        </p:txBody>
      </p:sp>
      <p:sp>
        <p:nvSpPr>
          <p:cNvPr id="9" name="Content Placeholder 1"/>
          <p:cNvSpPr>
            <a:spLocks noGrp="1"/>
          </p:cNvSpPr>
          <p:nvPr>
            <p:ph idx="1"/>
          </p:nvPr>
        </p:nvSpPr>
        <p:spPr>
          <a:xfrm>
            <a:off x="611560" y="1340768"/>
            <a:ext cx="8208912" cy="4320480"/>
          </a:xfrm>
          <a:effectLst>
            <a:outerShdw blurRad="50800" dist="38100" dir="2700000" algn="tl" rotWithShape="0">
              <a:prstClr val="black">
                <a:alpha val="40000"/>
              </a:prstClr>
            </a:outerShdw>
          </a:effectLst>
        </p:spPr>
        <p:txBody>
          <a:bodyPr/>
          <a:lstStyle/>
          <a:p>
            <a:pPr lvl="0"/>
            <a:r>
              <a:rPr lang="en-GB" sz="1600" dirty="0"/>
              <a:t>The world of  scientific and nuclear information has changed dramatically</a:t>
            </a:r>
          </a:p>
          <a:p>
            <a:pPr lvl="0"/>
            <a:r>
              <a:rPr lang="en-GB" sz="1600" dirty="0"/>
              <a:t>The pace of change does not appear to be slowing</a:t>
            </a:r>
          </a:p>
          <a:p>
            <a:pPr lvl="0"/>
            <a:r>
              <a:rPr lang="en-GB" sz="1600" dirty="0"/>
              <a:t>Scientists now have access to an enormous quantity of information and an array of tools available to collect, process and retrieve the data</a:t>
            </a:r>
          </a:p>
          <a:p>
            <a:pPr lvl="0"/>
            <a:r>
              <a:rPr lang="en-GB" sz="1600" dirty="0"/>
              <a:t>Although very rich, the current information environment is full of various challenges</a:t>
            </a:r>
          </a:p>
          <a:p>
            <a:pPr lvl="0"/>
            <a:r>
              <a:rPr lang="en-GB" sz="1600" dirty="0"/>
              <a:t>Changes have to encompass all facets of information work</a:t>
            </a:r>
          </a:p>
          <a:p>
            <a:pPr lvl="0"/>
            <a:r>
              <a:rPr lang="en-GB" sz="1600" dirty="0"/>
              <a:t>The future of scientific and nuclear information depends on efforts to quickly and efficiently introduce the required changes</a:t>
            </a:r>
          </a:p>
          <a:p>
            <a:pPr lvl="0"/>
            <a:r>
              <a:rPr lang="en-GB" sz="1600" dirty="0"/>
              <a:t>Nuclear information needs to be better organized and made available through a multitude of channels</a:t>
            </a:r>
          </a:p>
          <a:p>
            <a:pPr lvl="0"/>
            <a:r>
              <a:rPr lang="en-GB" sz="1600" dirty="0"/>
              <a:t>Nuclear information can influence and increase participation from the scientific community, facilitate collaboration and ultimately accelerate scientific and technological progress</a:t>
            </a:r>
          </a:p>
          <a:p>
            <a:pPr marL="285750" indent="-285750">
              <a:buFont typeface="Wingdings" pitchFamily="2" charset="2"/>
              <a:buChar char="§"/>
            </a:pPr>
            <a:endParaRPr lang="en-GB" sz="1600" dirty="0">
              <a:solidFill>
                <a:schemeClr val="bg2">
                  <a:lumMod val="20000"/>
                  <a:lumOff val="80000"/>
                </a:schemeClr>
              </a:solidFill>
            </a:endParaRPr>
          </a:p>
        </p:txBody>
      </p:sp>
      <p:sp>
        <p:nvSpPr>
          <p:cNvPr id="6" name="Date Placeholder 2"/>
          <p:cNvSpPr>
            <a:spLocks noGrp="1"/>
          </p:cNvSpPr>
          <p:nvPr>
            <p:ph type="dt" sz="half" idx="10"/>
          </p:nvPr>
        </p:nvSpPr>
        <p:spPr>
          <a:xfrm>
            <a:off x="2195736" y="6237312"/>
            <a:ext cx="6264052" cy="425426"/>
          </a:xfrm>
        </p:spPr>
        <p:txBody>
          <a:bodyPr/>
          <a:lstStyle/>
          <a:p>
            <a:pPr>
              <a:defRPr/>
            </a:pPr>
            <a:r>
              <a:rPr lang="en-US" b="1" dirty="0" smtClean="0"/>
              <a:t>The Role of the International Nuclear Information System (INIS) in Supporting</a:t>
            </a:r>
          </a:p>
          <a:p>
            <a:pPr>
              <a:defRPr/>
            </a:pPr>
            <a:r>
              <a:rPr lang="en-US" b="1" dirty="0" smtClean="0"/>
              <a:t>Nuclear Education and Industry, 22</a:t>
            </a:r>
            <a:r>
              <a:rPr lang="en-GB" b="1" dirty="0" smtClean="0"/>
              <a:t> – 24 October 2013, Moscow</a:t>
            </a:r>
            <a:endParaRPr lang="en-GB" b="1" dirty="0"/>
          </a:p>
        </p:txBody>
      </p:sp>
    </p:spTree>
    <p:extLst>
      <p:ext uri="{BB962C8B-B14F-4D97-AF65-F5344CB8AC3E}">
        <p14:creationId xmlns:p14="http://schemas.microsoft.com/office/powerpoint/2010/main" val="1164533591"/>
      </p:ext>
    </p:extLst>
  </p:cSld>
  <p:clrMapOvr>
    <a:masterClrMapping/>
  </p:clrMapOvr>
  <p:timing>
    <p:tnLst>
      <p:par>
        <p:cTn id="1" dur="indefinite" restart="never" nodeType="tmRoot"/>
      </p:par>
    </p:tnLst>
  </p:timing>
</p:sld>
</file>

<file path=ppt/theme/theme1.xml><?xml version="1.0" encoding="utf-8"?>
<a:theme xmlns:a="http://schemas.openxmlformats.org/drawingml/2006/main" name="IAEA Dark Blue">
  <a:themeElements>
    <a:clrScheme name="">
      <a:dk1>
        <a:srgbClr val="808080"/>
      </a:dk1>
      <a:lt1>
        <a:srgbClr val="EAEAEA"/>
      </a:lt1>
      <a:dk2>
        <a:srgbClr val="000099"/>
      </a:dk2>
      <a:lt2>
        <a:srgbClr val="EAEAEA"/>
      </a:lt2>
      <a:accent1>
        <a:srgbClr val="99CCFF"/>
      </a:accent1>
      <a:accent2>
        <a:srgbClr val="8681B8"/>
      </a:accent2>
      <a:accent3>
        <a:srgbClr val="AAAACA"/>
      </a:accent3>
      <a:accent4>
        <a:srgbClr val="C8C8C8"/>
      </a:accent4>
      <a:accent5>
        <a:srgbClr val="CAE2FF"/>
      </a:accent5>
      <a:accent6>
        <a:srgbClr val="7974A6"/>
      </a:accent6>
      <a:hlink>
        <a:srgbClr val="FCD3C1"/>
      </a:hlink>
      <a:folHlink>
        <a:srgbClr val="FF990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IAEA Dark Blu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AEA Dark Blu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AEA Dark Blu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AEA Dark Blu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AEA Dark Blu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AEA Dark Blu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AEA Dark Blu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808080"/>
    </a:dk1>
    <a:lt1>
      <a:srgbClr val="EAEAEA"/>
    </a:lt1>
    <a:dk2>
      <a:srgbClr val="000099"/>
    </a:dk2>
    <a:lt2>
      <a:srgbClr val="CCECFF"/>
    </a:lt2>
    <a:accent1>
      <a:srgbClr val="99CCFF"/>
    </a:accent1>
    <a:accent2>
      <a:srgbClr val="8681B8"/>
    </a:accent2>
    <a:accent3>
      <a:srgbClr val="AAAACA"/>
    </a:accent3>
    <a:accent4>
      <a:srgbClr val="C8C8C8"/>
    </a:accent4>
    <a:accent5>
      <a:srgbClr val="CAE2FF"/>
    </a:accent5>
    <a:accent6>
      <a:srgbClr val="7974A6"/>
    </a:accent6>
    <a:hlink>
      <a:srgbClr val="FFFFCC"/>
    </a:hlink>
    <a:folHlink>
      <a:srgbClr val="FF9900"/>
    </a:folHlink>
  </a:clrScheme>
</a:themeOverride>
</file>

<file path=docProps/app.xml><?xml version="1.0" encoding="utf-8"?>
<Properties xmlns="http://schemas.openxmlformats.org/officeDocument/2006/extended-properties" xmlns:vt="http://schemas.openxmlformats.org/officeDocument/2006/docPropsVTypes">
  <Template/>
  <TotalTime>39457</TotalTime>
  <Words>1474</Words>
  <Application>Microsoft Office PowerPoint</Application>
  <PresentationFormat>On-screen Show (4:3)</PresentationFormat>
  <Paragraphs>212</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IAEA Dark Blue</vt:lpstr>
      <vt:lpstr>PowerPoint Presentation</vt:lpstr>
      <vt:lpstr>Contents</vt:lpstr>
      <vt:lpstr>Past</vt:lpstr>
      <vt:lpstr>Present</vt:lpstr>
      <vt:lpstr>Why should we care?</vt:lpstr>
      <vt:lpstr>Why should we care?</vt:lpstr>
      <vt:lpstr>Challenges</vt:lpstr>
      <vt:lpstr>Future</vt:lpstr>
      <vt:lpstr>Conclusions</vt:lpstr>
      <vt:lpstr>PowerPoint Presentation</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INIS DB on Interent Open Access Pilot</dc:title>
  <dc:creator>D.Savic@iaea.org</dc:creator>
  <cp:lastModifiedBy>SAVIC, Dobrica</cp:lastModifiedBy>
  <cp:revision>1145</cp:revision>
  <cp:lastPrinted>2009-09-29T11:08:53Z</cp:lastPrinted>
  <dcterms:created xsi:type="dcterms:W3CDTF">2005-03-22T14:15:43Z</dcterms:created>
  <dcterms:modified xsi:type="dcterms:W3CDTF">2013-10-11T15:00:29Z</dcterms:modified>
</cp:coreProperties>
</file>