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74" r:id="rId3"/>
  </p:sldMasterIdLst>
  <p:notesMasterIdLst>
    <p:notesMasterId r:id="rId17"/>
  </p:notesMasterIdLst>
  <p:handoutMasterIdLst>
    <p:handoutMasterId r:id="rId18"/>
  </p:handoutMasterIdLst>
  <p:sldIdLst>
    <p:sldId id="258" r:id="rId4"/>
    <p:sldId id="257" r:id="rId5"/>
    <p:sldId id="278" r:id="rId6"/>
    <p:sldId id="279" r:id="rId7"/>
    <p:sldId id="288" r:id="rId8"/>
    <p:sldId id="287" r:id="rId9"/>
    <p:sldId id="284" r:id="rId10"/>
    <p:sldId id="280" r:id="rId11"/>
    <p:sldId id="289" r:id="rId12"/>
    <p:sldId id="290" r:id="rId13"/>
    <p:sldId id="291" r:id="rId14"/>
    <p:sldId id="283" r:id="rId15"/>
    <p:sldId id="277" r:id="rId16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66CC"/>
    <a:srgbClr val="0066CC"/>
    <a:srgbClr val="5F5F5F"/>
    <a:srgbClr val="33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36" autoAdjust="0"/>
    <p:restoredTop sz="90929"/>
  </p:normalViewPr>
  <p:slideViewPr>
    <p:cSldViewPr>
      <p:cViewPr varScale="1">
        <p:scale>
          <a:sx n="119" d="100"/>
          <a:sy n="119" d="100"/>
        </p:scale>
        <p:origin x="-9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20" y="0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734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20" y="9431734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55" cy="496491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796" y="0"/>
            <a:ext cx="2946254" cy="496491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4C20F170-17E9-47FC-8F0C-4E7519962252}" type="datetimeFigureOut">
              <a:rPr lang="en-GB" smtClean="0"/>
              <a:t>2014-04-03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81" y="4716663"/>
            <a:ext cx="5439115" cy="4466826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142"/>
            <a:ext cx="2946255" cy="496491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796" y="9430142"/>
            <a:ext cx="2946254" cy="496491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20181DFA-84A8-4167-A44B-B842F20E7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1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1048" indent="-2888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55459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17642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79826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42009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04193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66376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28560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6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1048" indent="-2888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55459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17642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79826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42009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04193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66376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28560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1048" indent="-2888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55459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17642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79826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42009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04193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66376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28560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10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1048" indent="-28886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55459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17642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79826" indent="-231092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42009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04193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66376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28560" indent="-2310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>
              <a:spcBef>
                <a:spcPct val="50000"/>
              </a:spcBef>
            </a:pPr>
            <a:r>
              <a:rPr lang="en-US" sz="900" b="1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4107" name="Picture 11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4108" name="Picture 12" descr="\\161.5.128.084\MTIT-Home\ALICV\My Documents\My Pictures\IAEAPresBkng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2F345-1B9A-45C0-8B74-17EA4A07F4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4934-012D-4DF9-B835-9FFD691C9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545863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B4D9E-4F34-4821-9A61-3891DBF24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4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E29A-750F-42B4-BF77-C351C4535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54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D9EB3-F04F-4925-A6B3-5BAF4C448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27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FB0B-E977-4904-A017-673019244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281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9D33-655A-447A-9B9B-F280D96D6C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9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82F18-3383-4755-8634-8B5377F6D1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9633-5A97-44FF-8FF2-05FFA5E9E4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50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38AA2-A647-4DD3-8964-BF4D566E7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4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E3E8-1016-4D67-B73C-6D7C764A99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64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00938-F7D7-4537-9362-7D30EFDDB1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4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47288-7943-4096-8F4A-2EC151E8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2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A667A-88DC-41CD-B62D-FF4FBBE90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59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280705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96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AEAEA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996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AEAEA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326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68538" y="6381750"/>
            <a:ext cx="4103687" cy="22066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GB" sz="800" dirty="0">
              <a:solidFill>
                <a:srgbClr val="EAEAE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E943B-C451-4474-85F6-060B7620D89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65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6343B-2295-47D0-A9B4-7B8049F68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9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B21E-52F5-4BC7-9224-53A00F2968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893F-404F-4FF0-867C-B02BCEEA40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BFCE1-F85A-4C1B-9A8E-974A0FA751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5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13801-2B02-4C2A-A24E-16D8D11920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4C37E-B6E0-4261-854F-FC73A5061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20301-097F-4C01-BD2E-869B22E9E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3080" name="Picture 8" descr="slide_logo_bg2.jpg                                             00056D31Macintosh HD                   B746CC0A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516688" y="6381750"/>
            <a:ext cx="1943100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cs typeface="Arial" charset="0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2268538" y="6381750"/>
            <a:ext cx="4103687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  <a:cs typeface="Arial" charset="0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A6F44723-592B-4C92-BCBC-12929B4F764D}" type="slidenum">
              <a:rPr lang="en-GB">
                <a:cs typeface="Arial" charset="0"/>
              </a:rPr>
              <a:pPr>
                <a:defRPr/>
              </a:pPr>
              <a:t>‹#›</a:t>
            </a:fld>
            <a:endParaRPr lang="en-GB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883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369050"/>
            <a:ext cx="597535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6486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771650"/>
          </a:xfrm>
        </p:spPr>
        <p:txBody>
          <a:bodyPr/>
          <a:lstStyle/>
          <a:p>
            <a:r>
              <a:rPr lang="en-GB" sz="24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OPEN ACCESS TO NUCLEAR INFORMAITON</a:t>
            </a:r>
            <a:r>
              <a:rPr lang="en-GB" sz="2400" dirty="0" smtClean="0">
                <a:solidFill>
                  <a:srgbClr val="EFF41C"/>
                </a:solidFill>
              </a:rPr>
              <a:t/>
            </a:r>
            <a:br>
              <a:rPr lang="en-GB" sz="2400" dirty="0" smtClean="0">
                <a:solidFill>
                  <a:srgbClr val="EFF41C"/>
                </a:solidFill>
              </a:rPr>
            </a:br>
            <a:endParaRPr lang="en-GB" sz="1600" b="0" dirty="0" smtClean="0">
              <a:solidFill>
                <a:schemeClr val="hlin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1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GreyForum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3.1 – Grey Literature and Policy Development: The Pisa Declaration</a:t>
            </a:r>
            <a:r>
              <a:rPr lang="en-GB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n-GB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GB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7 April 2014, Pisa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3429000"/>
            <a:ext cx="263072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Dobrica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Savić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i="1" dirty="0" smtClean="0"/>
              <a:t>d.savic@iaea.org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Nuclear Information Section</a:t>
            </a:r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IAEA, Vienna</a:t>
            </a:r>
            <a:endParaRPr lang="en-GB" sz="1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GB" sz="2000" dirty="0">
                <a:solidFill>
                  <a:srgbClr val="FFFFCC"/>
                </a:solidFill>
                <a:latin typeface="Times New Roman" pitchFamily="18" charset="0"/>
              </a:rPr>
              <a:t>6. INIS </a:t>
            </a:r>
            <a:r>
              <a:rPr lang="en-GB" sz="2000" dirty="0" smtClean="0">
                <a:solidFill>
                  <a:srgbClr val="FFFFCC"/>
                </a:solidFill>
                <a:latin typeface="Times New Roman" pitchFamily="18" charset="0"/>
              </a:rPr>
              <a:t>Collection (cont.)</a:t>
            </a:r>
            <a:endParaRPr lang="en-GB" sz="20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051" name="Picture 3" descr="J:\__NIS\Travel\2014\FSR 2014\Image_byBibTy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616624" cy="47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63688" y="5557892"/>
            <a:ext cx="2850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1 January 2014</a:t>
            </a:r>
            <a:r>
              <a:rPr lang="en-GB" sz="1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  3,623,201 </a:t>
            </a:r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records</a:t>
            </a:r>
            <a:endParaRPr lang="en-GB" sz="1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8" y="6369050"/>
            <a:ext cx="509587" cy="293688"/>
          </a:xfrm>
        </p:spPr>
        <p:txBody>
          <a:bodyPr/>
          <a:lstStyle/>
          <a:p>
            <a:fld id="{75438AA2-A647-4DD3-8964-BF4D566E755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6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64" y="95389"/>
            <a:ext cx="8828023" cy="762000"/>
          </a:xfr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GB" sz="2000" dirty="0" smtClean="0">
                <a:solidFill>
                  <a:srgbClr val="FFFFCC"/>
                </a:solidFill>
                <a:latin typeface="Times New Roman" pitchFamily="18" charset="0"/>
              </a:rPr>
              <a:t>7. </a:t>
            </a:r>
            <a:r>
              <a:rPr lang="en-GB" sz="2000" dirty="0">
                <a:solidFill>
                  <a:srgbClr val="FFFFCC"/>
                </a:solidFill>
                <a:latin typeface="Times New Roman" pitchFamily="18" charset="0"/>
              </a:rPr>
              <a:t>INIS Collection </a:t>
            </a:r>
            <a:r>
              <a:rPr lang="en-GB" sz="2000" dirty="0" smtClean="0">
                <a:solidFill>
                  <a:srgbClr val="FFFFCC"/>
                </a:solidFill>
                <a:latin typeface="Times New Roman" pitchFamily="18" charset="0"/>
              </a:rPr>
              <a:t>Search</a:t>
            </a:r>
            <a:endParaRPr lang="en-GB" sz="20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3636"/>
            <a:ext cx="3457354" cy="249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94" y="2922020"/>
            <a:ext cx="3845176" cy="181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06537" y="982886"/>
            <a:ext cx="3573775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Old Search 1970-2011</a:t>
            </a:r>
            <a:endParaRPr lang="en-US" sz="2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5819" y="3784456"/>
            <a:ext cx="2803770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1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New Search 2011</a:t>
            </a:r>
            <a:endParaRPr lang="en-US" sz="2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1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858" y="4170915"/>
            <a:ext cx="410631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Free and unrestricted access through Internet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New technology (Google Search Appliance)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Tremendous speed and scalability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Uncluttered, easy to use start-up interface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>
                <a:latin typeface="Cambria" pitchFamily="18" charset="0"/>
              </a:rPr>
              <a:t>Advanced options to broaden or tighten 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Full-text indexing; More </a:t>
            </a:r>
            <a:r>
              <a:rPr lang="en-GB" sz="1400" dirty="0">
                <a:latin typeface="Cambria" pitchFamily="18" charset="0"/>
              </a:rPr>
              <a:t>relevant </a:t>
            </a:r>
            <a:r>
              <a:rPr lang="en-GB" sz="1400" dirty="0" smtClean="0">
                <a:latin typeface="Cambria" pitchFamily="18" charset="0"/>
              </a:rPr>
              <a:t>results; </a:t>
            </a:r>
          </a:p>
          <a:p>
            <a:r>
              <a:rPr lang="en-GB" sz="1400" dirty="0" smtClean="0">
                <a:latin typeface="Cambria" pitchFamily="18" charset="0"/>
              </a:rPr>
              <a:t>        Faceted/filtered search</a:t>
            </a:r>
            <a:r>
              <a:rPr lang="en-GB" sz="1400" dirty="0">
                <a:latin typeface="Cambria" pitchFamily="18" charset="0"/>
              </a:rPr>
              <a:t> </a:t>
            </a:r>
            <a:endParaRPr lang="en-GB" sz="1400" b="1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2" y="3753678"/>
            <a:ext cx="259228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 prstMaterial="plastic">
            <a:bevelT prst="relaxedInset"/>
            <a:bevelB w="165100" prst="coolSlant"/>
          </a:sp3d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inis.iaea.org/search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6537" y="1347442"/>
            <a:ext cx="36930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Required 2-step registration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Cluttered interface made for librarians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Not easy to use (advanced search only)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Full-text indexing not implemented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Limited speed (outdated technology)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No exports of metadata or user profiling </a:t>
            </a:r>
            <a:endParaRPr lang="en-GB" sz="1400" b="1" dirty="0"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3735" y="4923570"/>
            <a:ext cx="4968552" cy="129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lvl="3">
              <a:lnSpc>
                <a:spcPct val="90000"/>
              </a:lnSpc>
            </a:pPr>
            <a:r>
              <a:rPr lang="en-GB" sz="1400" b="1" dirty="0">
                <a:solidFill>
                  <a:srgbClr val="FFFFCC"/>
                </a:solidFill>
                <a:latin typeface="Cambria" pitchFamily="18" charset="0"/>
              </a:rPr>
              <a:t>Impact of opening access to </a:t>
            </a:r>
            <a:endParaRPr lang="en-GB" sz="1400" b="1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857250" lvl="3"/>
            <a:r>
              <a:rPr lang="en-GB" sz="1400" b="1" dirty="0" smtClean="0">
                <a:solidFill>
                  <a:srgbClr val="FFFFCC"/>
                </a:solidFill>
                <a:latin typeface="Cambria" pitchFamily="18" charset="0"/>
              </a:rPr>
              <a:t>Google.com </a:t>
            </a:r>
            <a:r>
              <a:rPr lang="en-GB" sz="1400" b="1" dirty="0">
                <a:solidFill>
                  <a:srgbClr val="FFFFCC"/>
                </a:solidFill>
                <a:latin typeface="Cambria" pitchFamily="18" charset="0"/>
              </a:rPr>
              <a:t>and Google </a:t>
            </a:r>
            <a:r>
              <a:rPr lang="en-GB" sz="1400" b="1" dirty="0" smtClean="0">
                <a:solidFill>
                  <a:srgbClr val="FFFFCC"/>
                </a:solidFill>
                <a:latin typeface="Cambria" pitchFamily="18" charset="0"/>
              </a:rPr>
              <a:t>Scholar</a:t>
            </a:r>
            <a:endParaRPr lang="en-GB" sz="800" b="1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857250" lvl="3">
              <a:lnSpc>
                <a:spcPct val="90000"/>
              </a:lnSpc>
            </a:pPr>
            <a:endParaRPr lang="en-GB" sz="8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200" dirty="0">
                <a:latin typeface="Cambria" pitchFamily="18" charset="0"/>
              </a:rPr>
              <a:t>2013: 50,000 searches  and 3,000 downloads a month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200" dirty="0">
                <a:latin typeface="Cambria" pitchFamily="18" charset="0"/>
              </a:rPr>
              <a:t>2014: </a:t>
            </a:r>
            <a:r>
              <a:rPr lang="en-GB" sz="1200" dirty="0" smtClean="0">
                <a:latin typeface="Cambria" pitchFamily="18" charset="0"/>
              </a:rPr>
              <a:t>250,000 </a:t>
            </a:r>
            <a:r>
              <a:rPr lang="en-GB" sz="1200" dirty="0">
                <a:latin typeface="Cambria" pitchFamily="18" charset="0"/>
              </a:rPr>
              <a:t>searches and </a:t>
            </a:r>
            <a:r>
              <a:rPr lang="en-GB" sz="1200" dirty="0" smtClean="0">
                <a:latin typeface="Cambria" pitchFamily="18" charset="0"/>
              </a:rPr>
              <a:t>41,000 </a:t>
            </a:r>
            <a:r>
              <a:rPr lang="en-GB" sz="1200" dirty="0">
                <a:latin typeface="Cambria" pitchFamily="18" charset="0"/>
              </a:rPr>
              <a:t>downloads a month</a:t>
            </a:r>
          </a:p>
          <a:p>
            <a:endParaRPr lang="en-GB" sz="1200" dirty="0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8" y="6369050"/>
            <a:ext cx="509587" cy="293688"/>
          </a:xfrm>
        </p:spPr>
        <p:txBody>
          <a:bodyPr/>
          <a:lstStyle/>
          <a:p>
            <a:fld id="{75438AA2-A647-4DD3-8964-BF4D566E755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8. Conclusions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1797" y="1268760"/>
            <a:ext cx="79208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On one hand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Public sector wants to improve delivery of their products and services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Tremendous </a:t>
            </a:r>
            <a:r>
              <a:rPr lang="en-GB" sz="1600" dirty="0">
                <a:latin typeface="Cambria" panose="02040503050406030204" pitchFamily="18" charset="0"/>
              </a:rPr>
              <a:t>amount of </a:t>
            </a:r>
            <a:r>
              <a:rPr lang="en-GB" sz="1600" dirty="0" smtClean="0">
                <a:latin typeface="Cambria" panose="02040503050406030204" pitchFamily="18" charset="0"/>
              </a:rPr>
              <a:t>information is available on the Web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Open access makes information and data discoverable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Value of information and data is increased through open access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Empowers people to </a:t>
            </a:r>
            <a:r>
              <a:rPr lang="en-GB" sz="1600" dirty="0" smtClean="0">
                <a:latin typeface="Cambria" panose="02040503050406030204" pitchFamily="18" charset="0"/>
              </a:rPr>
              <a:t>make more</a:t>
            </a:r>
            <a:r>
              <a:rPr lang="en-GB" sz="16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GB" sz="1600" dirty="0" smtClean="0">
                <a:latin typeface="Cambria" panose="02040503050406030204" pitchFamily="18" charset="0"/>
              </a:rPr>
              <a:t>informed and better decisions</a:t>
            </a:r>
            <a:endParaRPr lang="en-GB" sz="1600" dirty="0"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3284984"/>
            <a:ext cx="79208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On the other hand</a:t>
            </a:r>
          </a:p>
          <a:p>
            <a:pPr algn="r"/>
            <a:r>
              <a:rPr lang="en-GB" sz="1600" dirty="0" smtClean="0">
                <a:latin typeface="Cambria" panose="02040503050406030204" pitchFamily="18" charset="0"/>
              </a:rPr>
              <a:t>More worry about look-and-feel than about </a:t>
            </a:r>
            <a:r>
              <a:rPr lang="en-GB" sz="1600" dirty="0" smtClean="0">
                <a:latin typeface="Cambria" panose="02040503050406030204" pitchFamily="18" charset="0"/>
              </a:rPr>
              <a:t>user </a:t>
            </a:r>
            <a:r>
              <a:rPr lang="en-GB" sz="1600" dirty="0">
                <a:latin typeface="Cambria" panose="02040503050406030204" pitchFamily="18" charset="0"/>
              </a:rPr>
              <a:t>access </a:t>
            </a:r>
            <a:r>
              <a:rPr lang="en-GB" sz="1600" dirty="0" smtClean="0">
                <a:latin typeface="Cambria" panose="02040503050406030204" pitchFamily="18" charset="0"/>
              </a:rPr>
              <a:t>    ■</a:t>
            </a:r>
          </a:p>
          <a:p>
            <a:pPr algn="r"/>
            <a:r>
              <a:rPr lang="en-GB" sz="1600" dirty="0" smtClean="0">
                <a:latin typeface="Cambria" panose="02040503050406030204" pitchFamily="18" charset="0"/>
              </a:rPr>
              <a:t>Information needs to be easier to find, access and navigate     ■</a:t>
            </a:r>
          </a:p>
          <a:p>
            <a:pPr algn="r"/>
            <a:r>
              <a:rPr lang="en-GB" sz="1600" dirty="0" smtClean="0">
                <a:latin typeface="Cambria" panose="02040503050406030204" pitchFamily="18" charset="0"/>
              </a:rPr>
              <a:t>  We will build and they will come     ■</a:t>
            </a:r>
          </a:p>
          <a:p>
            <a:pPr algn="r"/>
            <a:r>
              <a:rPr lang="en-GB" sz="1600" dirty="0" smtClean="0">
                <a:latin typeface="Cambria" panose="02040503050406030204" pitchFamily="18" charset="0"/>
              </a:rPr>
              <a:t>It takes money to provide open access     ■</a:t>
            </a:r>
          </a:p>
          <a:p>
            <a:pPr lvl="1" algn="r"/>
            <a:r>
              <a:rPr lang="en-GB" sz="1600" dirty="0" smtClean="0">
                <a:latin typeface="Cambria" panose="02040503050406030204" pitchFamily="18" charset="0"/>
              </a:rPr>
              <a:t>   Open access is not a project     </a:t>
            </a:r>
            <a:r>
              <a:rPr lang="en-GB" sz="1600" dirty="0">
                <a:latin typeface="Cambria" panose="02040503050406030204" pitchFamily="18" charset="0"/>
              </a:rPr>
              <a:t>■</a:t>
            </a:r>
            <a:r>
              <a:rPr lang="en-GB" sz="1600" dirty="0" smtClean="0">
                <a:latin typeface="Cambria" panose="02040503050406030204" pitchFamily="18" charset="0"/>
              </a:rPr>
              <a:t>    </a:t>
            </a:r>
          </a:p>
          <a:p>
            <a:pPr lvl="1" algn="r"/>
            <a:r>
              <a:rPr lang="en-GB" sz="1600" dirty="0" smtClean="0">
                <a:latin typeface="Cambria" panose="02040503050406030204" pitchFamily="18" charset="0"/>
              </a:rPr>
              <a:t>Open access is a means not an </a:t>
            </a:r>
            <a:r>
              <a:rPr lang="en-GB" sz="1600" dirty="0" smtClean="0">
                <a:latin typeface="Cambria" panose="02040503050406030204" pitchFamily="18" charset="0"/>
              </a:rPr>
              <a:t>end-in-itself     </a:t>
            </a:r>
            <a:r>
              <a:rPr lang="en-GB" sz="1600" dirty="0">
                <a:latin typeface="Cambria" panose="02040503050406030204" pitchFamily="18" charset="0"/>
              </a:rPr>
              <a:t>■</a:t>
            </a:r>
            <a:r>
              <a:rPr lang="en-GB" sz="1600" dirty="0" smtClean="0">
                <a:latin typeface="Cambria" panose="02040503050406030204" pitchFamily="18" charset="0"/>
              </a:rPr>
              <a:t>    </a:t>
            </a:r>
          </a:p>
          <a:p>
            <a:pPr lvl="1" algn="r"/>
            <a:r>
              <a:rPr lang="en-GB" sz="1600" dirty="0" smtClean="0">
                <a:latin typeface="Cambria" panose="02040503050406030204" pitchFamily="18" charset="0"/>
              </a:rPr>
              <a:t>Open access should lead to quality information and data     ■</a:t>
            </a:r>
          </a:p>
          <a:p>
            <a:pPr algn="r"/>
            <a:endParaRPr lang="en-GB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3427833"/>
            <a:ext cx="3223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solidFill>
                  <a:srgbClr val="FFFFCC"/>
                </a:solidFill>
                <a:latin typeface="Comic Sans MS" pitchFamily="66" charset="0"/>
              </a:rPr>
              <a:t>Thank you!</a:t>
            </a:r>
            <a:endParaRPr lang="en-GB" sz="4800" dirty="0">
              <a:solidFill>
                <a:srgbClr val="FFFFCC"/>
              </a:solidFill>
              <a:latin typeface="Comic Sans MS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15616" y="1844824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Segoe Print" pitchFamily="2" charset="0"/>
              </a:rPr>
              <a:t>Being open means lowering barriers to ensure the widest </a:t>
            </a:r>
            <a:r>
              <a:rPr lang="en-GB" sz="2000" dirty="0" smtClean="0">
                <a:latin typeface="Segoe Print" pitchFamily="2" charset="0"/>
              </a:rPr>
              <a:t>possible </a:t>
            </a:r>
            <a:r>
              <a:rPr lang="en-GB" sz="2000" dirty="0" smtClean="0">
                <a:latin typeface="Segoe Print" pitchFamily="2" charset="0"/>
              </a:rPr>
              <a:t>use!</a:t>
            </a:r>
            <a:endParaRPr lang="en-GB" sz="2000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5576" y="1628774"/>
            <a:ext cx="6624638" cy="254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000" dirty="0" smtClean="0">
                <a:latin typeface="Cambria" panose="02040503050406030204" pitchFamily="18" charset="0"/>
              </a:rPr>
              <a:t>‘</a:t>
            </a:r>
            <a:r>
              <a:rPr lang="en-GB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Open’ definition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Open access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Drivers of open access</a:t>
            </a:r>
          </a:p>
          <a:p>
            <a:pPr marL="342900" indent="-342900">
              <a:buFontTx/>
              <a:buAutoNum type="arabicPeriod"/>
            </a:pPr>
            <a:r>
              <a:rPr lang="en-GB" sz="2000" dirty="0">
                <a:latin typeface="Cambria" panose="02040503050406030204" pitchFamily="18" charset="0"/>
              </a:rPr>
              <a:t>IAEA and Nuclear Information Section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latin typeface="Cambria" panose="02040503050406030204" pitchFamily="18" charset="0"/>
              </a:rPr>
              <a:t>Open access at IAEA/NIS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latin typeface="Cambria" panose="02040503050406030204" pitchFamily="18" charset="0"/>
              </a:rPr>
              <a:t>INIS Collection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latin typeface="Cambria" panose="02040503050406030204" pitchFamily="18" charset="0"/>
              </a:rPr>
              <a:t>INIS Collection Search</a:t>
            </a:r>
            <a:endParaRPr lang="en-GB" sz="2000" dirty="0">
              <a:latin typeface="Cambria" panose="020405030504060302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Conclusions</a:t>
            </a:r>
            <a:endParaRPr lang="en-GB" sz="2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Contents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20072" y="3933056"/>
            <a:ext cx="3384376" cy="1569660"/>
          </a:xfrm>
          <a:prstGeom prst="rect">
            <a:avLst/>
          </a:prstGeom>
          <a:noFill/>
          <a:ln cmpd="thickThin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5"/>
                </a:solidFill>
                <a:latin typeface="Script MT Bold" pitchFamily="66" charset="0"/>
              </a:rPr>
              <a:t>Organizing </a:t>
            </a:r>
            <a:r>
              <a:rPr lang="en-GB" dirty="0">
                <a:solidFill>
                  <a:schemeClr val="accent5"/>
                </a:solidFill>
                <a:latin typeface="Script MT Bold" pitchFamily="66" charset="0"/>
              </a:rPr>
              <a:t>the world's nuclear information and making it universally </a:t>
            </a:r>
            <a:r>
              <a:rPr lang="en-GB" dirty="0" smtClean="0">
                <a:solidFill>
                  <a:schemeClr val="accent5"/>
                </a:solidFill>
                <a:latin typeface="Script MT Bold" pitchFamily="66" charset="0"/>
              </a:rPr>
              <a:t>accessible</a:t>
            </a:r>
            <a:endParaRPr lang="en-GB" dirty="0">
              <a:solidFill>
                <a:schemeClr val="accent5"/>
              </a:solidFill>
              <a:latin typeface="Script MT Bold" pitchFamily="66" charset="0"/>
            </a:endParaRPr>
          </a:p>
        </p:txBody>
      </p:sp>
      <p:pic>
        <p:nvPicPr>
          <p:cNvPr id="1027" name="Picture 3" descr="J:\_INIS\INIS Promotional materials\20121016_NIS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37" y="1700808"/>
            <a:ext cx="2621645" cy="189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1. ‘Open’ d</a:t>
            </a:r>
            <a:r>
              <a:rPr lang="en-GB" sz="2000" b="1" dirty="0" smtClean="0">
                <a:solidFill>
                  <a:srgbClr val="FFFFCC"/>
                </a:solidFill>
              </a:rPr>
              <a:t>efinition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792088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Knowledge</a:t>
            </a:r>
            <a:r>
              <a:rPr lang="en-GB" sz="1400" dirty="0" smtClean="0">
                <a:latin typeface="Cambria" panose="02040503050406030204" pitchFamily="18" charset="0"/>
              </a:rPr>
              <a:t> - includes content </a:t>
            </a:r>
            <a:r>
              <a:rPr lang="en-GB" sz="1400" dirty="0">
                <a:latin typeface="Cambria" panose="02040503050406030204" pitchFamily="18" charset="0"/>
              </a:rPr>
              <a:t>such as music, films, </a:t>
            </a:r>
            <a:r>
              <a:rPr lang="en-GB" sz="1400" dirty="0" smtClean="0">
                <a:latin typeface="Cambria" panose="02040503050406030204" pitchFamily="18" charset="0"/>
              </a:rPr>
              <a:t>books, </a:t>
            </a:r>
            <a:r>
              <a:rPr lang="en-GB" sz="1400" dirty="0" smtClean="0">
                <a:latin typeface="Cambria" panose="02040503050406030204" pitchFamily="18" charset="0"/>
              </a:rPr>
              <a:t>data (scientific</a:t>
            </a:r>
            <a:r>
              <a:rPr lang="en-GB" sz="1400" dirty="0">
                <a:latin typeface="Cambria" panose="02040503050406030204" pitchFamily="18" charset="0"/>
              </a:rPr>
              <a:t>, historical, geographic or </a:t>
            </a:r>
            <a:r>
              <a:rPr lang="en-GB" sz="1400" dirty="0" smtClean="0">
                <a:latin typeface="Cambria" panose="02040503050406030204" pitchFamily="18" charset="0"/>
              </a:rPr>
              <a:t>otherwise), government </a:t>
            </a:r>
            <a:r>
              <a:rPr lang="en-GB" sz="1400" dirty="0">
                <a:latin typeface="Cambria" panose="02040503050406030204" pitchFamily="18" charset="0"/>
              </a:rPr>
              <a:t>and other administrative </a:t>
            </a:r>
            <a:r>
              <a:rPr lang="en-GB" sz="1400" dirty="0" smtClean="0">
                <a:latin typeface="Cambria" panose="02040503050406030204" pitchFamily="18" charset="0"/>
              </a:rPr>
              <a:t>information </a:t>
            </a:r>
          </a:p>
          <a:p>
            <a:r>
              <a:rPr lang="en-GB" sz="1400" b="1" dirty="0">
                <a:latin typeface="Cambria" panose="02040503050406030204" pitchFamily="18" charset="0"/>
              </a:rPr>
              <a:t>W</a:t>
            </a:r>
            <a:r>
              <a:rPr lang="en-GB" sz="1400" b="1" dirty="0" smtClean="0">
                <a:latin typeface="Cambria" panose="02040503050406030204" pitchFamily="18" charset="0"/>
              </a:rPr>
              <a:t>ork</a:t>
            </a:r>
            <a:r>
              <a:rPr lang="en-GB" sz="1400" dirty="0" smtClean="0">
                <a:latin typeface="Cambria" panose="02040503050406030204" pitchFamily="18" charset="0"/>
              </a:rPr>
              <a:t> - denotes </a:t>
            </a:r>
            <a:r>
              <a:rPr lang="en-GB" sz="1400" dirty="0">
                <a:latin typeface="Cambria" panose="02040503050406030204" pitchFamily="18" charset="0"/>
              </a:rPr>
              <a:t>the item or piece of knowledge which is being </a:t>
            </a:r>
            <a:r>
              <a:rPr lang="en-GB" sz="1400" dirty="0" smtClean="0">
                <a:latin typeface="Cambria" panose="02040503050406030204" pitchFamily="18" charset="0"/>
              </a:rPr>
              <a:t>transferred</a:t>
            </a:r>
            <a:endParaRPr lang="en-GB" sz="1400" dirty="0">
              <a:latin typeface="Cambria" panose="02040503050406030204" pitchFamily="18" charset="0"/>
            </a:endParaRPr>
          </a:p>
          <a:p>
            <a:pPr algn="just"/>
            <a:endParaRPr lang="en-GB" sz="1400" dirty="0">
              <a:latin typeface="Cambria" panose="02040503050406030204" pitchFamily="18" charset="0"/>
            </a:endParaRPr>
          </a:p>
          <a:p>
            <a:pPr algn="just"/>
            <a:r>
              <a:rPr lang="en-GB" sz="1400" dirty="0" smtClean="0">
                <a:latin typeface="Cambria" panose="02040503050406030204" pitchFamily="18" charset="0"/>
              </a:rPr>
              <a:t>A </a:t>
            </a:r>
            <a:r>
              <a:rPr lang="en-GB" sz="1400" dirty="0">
                <a:latin typeface="Cambria" panose="02040503050406030204" pitchFamily="18" charset="0"/>
              </a:rPr>
              <a:t>work is open if its manner of distribution satisfies the following conditions</a:t>
            </a:r>
            <a:r>
              <a:rPr lang="en-GB" sz="1400" dirty="0" smtClean="0">
                <a:latin typeface="Cambria" panose="02040503050406030204" pitchFamily="18" charset="0"/>
              </a:rPr>
              <a:t>:</a:t>
            </a:r>
            <a:endParaRPr lang="en-US" sz="1400" b="1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Access:</a:t>
            </a:r>
            <a:r>
              <a:rPr lang="en-US" sz="1400" dirty="0" smtClean="0">
                <a:latin typeface="Cambria" panose="02040503050406030204" pitchFamily="18" charset="0"/>
              </a:rPr>
              <a:t> Work must be </a:t>
            </a:r>
            <a:r>
              <a:rPr lang="en-US" sz="1400" dirty="0" smtClean="0">
                <a:latin typeface="Cambria" panose="02040503050406030204" pitchFamily="18" charset="0"/>
              </a:rPr>
              <a:t>available at no cost</a:t>
            </a:r>
            <a:r>
              <a:rPr lang="en-US" sz="14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1400" dirty="0" smtClean="0">
                <a:latin typeface="Cambria" panose="02040503050406030204" pitchFamily="18" charset="0"/>
              </a:rPr>
              <a:t>in a convenient and modifiable form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Redistribution:</a:t>
            </a:r>
            <a:r>
              <a:rPr lang="en-US" sz="1400" dirty="0" smtClean="0">
                <a:latin typeface="Cambria" panose="02040503050406030204" pitchFamily="18" charset="0"/>
              </a:rPr>
              <a:t> Work can be sold or given away by any party on its own or as part of </a:t>
            </a:r>
            <a:r>
              <a:rPr lang="en-US" sz="1400" dirty="0" smtClean="0">
                <a:latin typeface="Cambria" panose="02040503050406030204" pitchFamily="18" charset="0"/>
              </a:rPr>
              <a:t>a </a:t>
            </a:r>
            <a:r>
              <a:rPr lang="en-US" sz="1400" dirty="0">
                <a:latin typeface="Cambria" panose="02040503050406030204" pitchFamily="18" charset="0"/>
              </a:rPr>
              <a:t>package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Reuse:</a:t>
            </a:r>
            <a:r>
              <a:rPr lang="en-US" sz="1400" dirty="0" smtClean="0">
                <a:latin typeface="Cambria" panose="02040503050406030204" pitchFamily="18" charset="0"/>
              </a:rPr>
              <a:t> Modifications and derivatives can be distributed under the terms of the original work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Absence of technological </a:t>
            </a:r>
            <a:r>
              <a:rPr lang="en-US" sz="1400" b="1" dirty="0" smtClean="0">
                <a:latin typeface="Cambria" panose="02040503050406030204" pitchFamily="18" charset="0"/>
              </a:rPr>
              <a:t>restrictions: </a:t>
            </a:r>
            <a:r>
              <a:rPr lang="en-US" sz="1400" dirty="0" smtClean="0">
                <a:latin typeface="Cambria" panose="02040503050406030204" pitchFamily="18" charset="0"/>
              </a:rPr>
              <a:t>Use</a:t>
            </a:r>
            <a:r>
              <a:rPr lang="en-GB" sz="1400" dirty="0" smtClean="0">
                <a:latin typeface="Cambria" panose="02040503050406030204" pitchFamily="18" charset="0"/>
              </a:rPr>
              <a:t> </a:t>
            </a:r>
            <a:r>
              <a:rPr lang="en-GB" sz="1400" dirty="0">
                <a:latin typeface="Cambria" panose="02040503050406030204" pitchFamily="18" charset="0"/>
              </a:rPr>
              <a:t>of </a:t>
            </a:r>
            <a:r>
              <a:rPr lang="en-GB" sz="1400" dirty="0" smtClean="0">
                <a:latin typeface="Cambria" panose="02040503050406030204" pitchFamily="18" charset="0"/>
              </a:rPr>
              <a:t>an </a:t>
            </a:r>
            <a:r>
              <a:rPr lang="en-GB" sz="1400" dirty="0">
                <a:latin typeface="Cambria" panose="02040503050406030204" pitchFamily="18" charset="0"/>
              </a:rPr>
              <a:t>open </a:t>
            </a:r>
            <a:r>
              <a:rPr lang="en-GB" sz="1400" dirty="0" smtClean="0">
                <a:latin typeface="Cambria" panose="02040503050406030204" pitchFamily="18" charset="0"/>
              </a:rPr>
              <a:t>format (specifications are </a:t>
            </a:r>
            <a:r>
              <a:rPr lang="en-GB" sz="1400" dirty="0">
                <a:latin typeface="Cambria" panose="02040503050406030204" pitchFamily="18" charset="0"/>
              </a:rPr>
              <a:t>publicly and freely available </a:t>
            </a:r>
            <a:r>
              <a:rPr lang="en-GB" sz="1400" dirty="0" smtClean="0">
                <a:latin typeface="Cambria" panose="02040503050406030204" pitchFamily="18" charset="0"/>
              </a:rPr>
              <a:t>without monetary or other restrictions)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Attribution:</a:t>
            </a:r>
            <a:r>
              <a:rPr lang="en-US" sz="1400" dirty="0" smtClean="0">
                <a:latin typeface="Cambria" panose="02040503050406030204" pitchFamily="18" charset="0"/>
              </a:rPr>
              <a:t> </a:t>
            </a:r>
            <a:r>
              <a:rPr lang="en-GB" sz="1400" dirty="0" smtClean="0">
                <a:latin typeface="Cambria" panose="02040503050406030204" pitchFamily="18" charset="0"/>
              </a:rPr>
              <a:t>Attribution </a:t>
            </a:r>
            <a:r>
              <a:rPr lang="en-GB" sz="1400" dirty="0">
                <a:latin typeface="Cambria" panose="02040503050406030204" pitchFamily="18" charset="0"/>
              </a:rPr>
              <a:t>of the contributors and </a:t>
            </a:r>
            <a:r>
              <a:rPr lang="en-GB" sz="1400" dirty="0" smtClean="0">
                <a:latin typeface="Cambria" panose="02040503050406030204" pitchFamily="18" charset="0"/>
              </a:rPr>
              <a:t>creators may be required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Integrity:</a:t>
            </a:r>
            <a:r>
              <a:rPr lang="en-US" sz="1400" dirty="0" smtClean="0">
                <a:latin typeface="Cambria" panose="02040503050406030204" pitchFamily="18" charset="0"/>
              </a:rPr>
              <a:t> If the work</a:t>
            </a:r>
            <a:r>
              <a:rPr lang="en-GB" sz="1400" dirty="0" smtClean="0">
                <a:latin typeface="Cambria" panose="02040503050406030204" pitchFamily="18" charset="0"/>
              </a:rPr>
              <a:t> is distributed </a:t>
            </a:r>
            <a:r>
              <a:rPr lang="en-GB" sz="1400" dirty="0">
                <a:latin typeface="Cambria" panose="02040503050406030204" pitchFamily="18" charset="0"/>
              </a:rPr>
              <a:t>in modified </a:t>
            </a:r>
            <a:r>
              <a:rPr lang="en-GB" sz="1400" dirty="0" smtClean="0">
                <a:latin typeface="Cambria" panose="02040503050406030204" pitchFamily="18" charset="0"/>
              </a:rPr>
              <a:t>form, the result </a:t>
            </a:r>
            <a:r>
              <a:rPr lang="en-GB" sz="1400" dirty="0" smtClean="0">
                <a:latin typeface="Cambria" panose="02040503050406030204" pitchFamily="18" charset="0"/>
              </a:rPr>
              <a:t>should have </a:t>
            </a:r>
            <a:r>
              <a:rPr lang="en-GB" sz="1400" dirty="0">
                <a:latin typeface="Cambria" panose="02040503050406030204" pitchFamily="18" charset="0"/>
              </a:rPr>
              <a:t>a different name or version number from the </a:t>
            </a:r>
            <a:r>
              <a:rPr lang="en-GB" sz="1400" dirty="0" smtClean="0">
                <a:latin typeface="Cambria" panose="02040503050406030204" pitchFamily="18" charset="0"/>
              </a:rPr>
              <a:t>original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No discrimination against persons of groups:</a:t>
            </a:r>
            <a:r>
              <a:rPr lang="en-US" sz="1400" dirty="0" smtClean="0">
                <a:latin typeface="Cambria" panose="02040503050406030204" pitchFamily="18" charset="0"/>
              </a:rPr>
              <a:t> Works should be open to everyone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No discrimination against fields of endeavor: </a:t>
            </a:r>
            <a:r>
              <a:rPr lang="en-US" sz="1400" dirty="0" smtClean="0">
                <a:latin typeface="Cambria" panose="02040503050406030204" pitchFamily="18" charset="0"/>
              </a:rPr>
              <a:t>No </a:t>
            </a:r>
            <a:r>
              <a:rPr lang="en-GB" sz="1400" dirty="0" smtClean="0">
                <a:latin typeface="Cambria" panose="02040503050406030204" pitchFamily="18" charset="0"/>
              </a:rPr>
              <a:t>restrictions for business use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Distribution of license:</a:t>
            </a:r>
            <a:r>
              <a:rPr lang="en-US" sz="1400" dirty="0" smtClean="0">
                <a:latin typeface="Cambria" panose="02040503050406030204" pitchFamily="18" charset="0"/>
              </a:rPr>
              <a:t> </a:t>
            </a:r>
            <a:r>
              <a:rPr lang="en-GB" sz="1400" dirty="0">
                <a:latin typeface="Cambria" panose="02040503050406030204" pitchFamily="18" charset="0"/>
              </a:rPr>
              <a:t>The rights attached to the </a:t>
            </a:r>
            <a:r>
              <a:rPr lang="en-GB" sz="1400" dirty="0" smtClean="0">
                <a:latin typeface="Cambria" panose="02040503050406030204" pitchFamily="18" charset="0"/>
              </a:rPr>
              <a:t>works </a:t>
            </a:r>
            <a:r>
              <a:rPr lang="en-GB" sz="1400" dirty="0">
                <a:latin typeface="Cambria" panose="02040503050406030204" pitchFamily="18" charset="0"/>
              </a:rPr>
              <a:t>must apply to all </a:t>
            </a:r>
            <a:r>
              <a:rPr lang="en-GB" sz="1400" dirty="0" smtClean="0">
                <a:latin typeface="Cambria" panose="02040503050406030204" pitchFamily="18" charset="0"/>
              </a:rPr>
              <a:t>of its redistributions </a:t>
            </a:r>
            <a:r>
              <a:rPr lang="en-GB" sz="1400" dirty="0">
                <a:latin typeface="Cambria" panose="02040503050406030204" pitchFamily="18" charset="0"/>
              </a:rPr>
              <a:t>without the need for </a:t>
            </a:r>
            <a:r>
              <a:rPr lang="en-GB" sz="1400" dirty="0" smtClean="0">
                <a:latin typeface="Cambria" panose="02040503050406030204" pitchFamily="18" charset="0"/>
              </a:rPr>
              <a:t>an </a:t>
            </a:r>
            <a:r>
              <a:rPr lang="en-GB" sz="1400" dirty="0">
                <a:latin typeface="Cambria" panose="02040503050406030204" pitchFamily="18" charset="0"/>
              </a:rPr>
              <a:t>additional </a:t>
            </a:r>
            <a:r>
              <a:rPr lang="en-GB" sz="1400" dirty="0" smtClean="0">
                <a:latin typeface="Cambria" panose="02040503050406030204" pitchFamily="18" charset="0"/>
              </a:rPr>
              <a:t>license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License must not be specific to a package: </a:t>
            </a:r>
            <a:r>
              <a:rPr lang="en-GB" sz="1400" dirty="0">
                <a:latin typeface="Cambria" panose="02040503050406030204" pitchFamily="18" charset="0"/>
              </a:rPr>
              <a:t>The rights attached to the </a:t>
            </a:r>
            <a:r>
              <a:rPr lang="en-GB" sz="1400" dirty="0" smtClean="0">
                <a:latin typeface="Cambria" panose="02040503050406030204" pitchFamily="18" charset="0"/>
              </a:rPr>
              <a:t>works </a:t>
            </a:r>
            <a:r>
              <a:rPr lang="en-GB" sz="1400" dirty="0">
                <a:latin typeface="Cambria" panose="02040503050406030204" pitchFamily="18" charset="0"/>
              </a:rPr>
              <a:t>must not depend on the </a:t>
            </a:r>
            <a:r>
              <a:rPr lang="en-GB" sz="1400" dirty="0" smtClean="0">
                <a:latin typeface="Cambria" panose="02040503050406030204" pitchFamily="18" charset="0"/>
              </a:rPr>
              <a:t>data </a:t>
            </a:r>
            <a:r>
              <a:rPr lang="en-GB" sz="1400" dirty="0">
                <a:latin typeface="Cambria" panose="02040503050406030204" pitchFamily="18" charset="0"/>
              </a:rPr>
              <a:t>being part of a particular </a:t>
            </a:r>
            <a:r>
              <a:rPr lang="en-GB" sz="1400" dirty="0" smtClean="0">
                <a:latin typeface="Cambria" panose="02040503050406030204" pitchFamily="18" charset="0"/>
              </a:rPr>
              <a:t>package</a:t>
            </a:r>
            <a:endParaRPr lang="en-US" sz="1400" dirty="0" smtClean="0">
              <a:latin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1" dirty="0" smtClean="0">
                <a:latin typeface="Cambria" panose="02040503050406030204" pitchFamily="18" charset="0"/>
              </a:rPr>
              <a:t>License must not restrict the distribution of other works:</a:t>
            </a:r>
            <a:r>
              <a:rPr lang="en-US" sz="1400" dirty="0" smtClean="0">
                <a:latin typeface="Cambria" panose="02040503050406030204" pitchFamily="18" charset="0"/>
              </a:rPr>
              <a:t> N</a:t>
            </a:r>
            <a:r>
              <a:rPr lang="en-GB" sz="1400" dirty="0" smtClean="0">
                <a:latin typeface="Cambria" panose="02040503050406030204" pitchFamily="18" charset="0"/>
              </a:rPr>
              <a:t>o insistence </a:t>
            </a:r>
            <a:r>
              <a:rPr lang="en-GB" sz="1400" dirty="0">
                <a:latin typeface="Cambria" panose="02040503050406030204" pitchFamily="18" charset="0"/>
              </a:rPr>
              <a:t>that all other works distributed on the same medium are </a:t>
            </a:r>
            <a:r>
              <a:rPr lang="en-GB" sz="1400" dirty="0" smtClean="0">
                <a:latin typeface="Cambria" panose="02040503050406030204" pitchFamily="18" charset="0"/>
              </a:rPr>
              <a:t>open</a:t>
            </a:r>
          </a:p>
          <a:p>
            <a:pPr algn="just"/>
            <a:r>
              <a:rPr lang="en-US" sz="1100" dirty="0" smtClean="0">
                <a:latin typeface="Cambria" panose="02040503050406030204" pitchFamily="18" charset="0"/>
              </a:rPr>
              <a:t>			Source: http</a:t>
            </a:r>
            <a:r>
              <a:rPr lang="en-US" sz="1100" dirty="0">
                <a:latin typeface="Cambria" panose="02040503050406030204" pitchFamily="18" charset="0"/>
              </a:rPr>
              <a:t>://</a:t>
            </a:r>
            <a:r>
              <a:rPr lang="en-US" sz="1100" dirty="0" smtClean="0">
                <a:latin typeface="Cambria" panose="02040503050406030204" pitchFamily="18" charset="0"/>
              </a:rPr>
              <a:t>opendefinition.org</a:t>
            </a:r>
            <a:endParaRPr lang="en-US" sz="800" dirty="0" smtClean="0">
              <a:latin typeface="Cambria" panose="02040503050406030204" pitchFamily="18" charset="0"/>
            </a:endParaRPr>
          </a:p>
          <a:p>
            <a:pPr algn="just"/>
            <a:endParaRPr lang="en-US" sz="800" dirty="0">
              <a:latin typeface="Cambria" panose="02040503050406030204" pitchFamily="18" charset="0"/>
            </a:endParaRPr>
          </a:p>
          <a:p>
            <a:pPr algn="ctr"/>
            <a:r>
              <a:rPr lang="en-GB" sz="12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Open </a:t>
            </a:r>
            <a:r>
              <a:rPr lang="en-GB" sz="1200" dirty="0">
                <a:solidFill>
                  <a:srgbClr val="FFFF00"/>
                </a:solidFill>
                <a:latin typeface="Cambria" panose="02040503050406030204" pitchFamily="18" charset="0"/>
              </a:rPr>
              <a:t>data, open government, open educational resources, free and open-source software, </a:t>
            </a:r>
            <a:r>
              <a:rPr lang="en-GB" sz="12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open </a:t>
            </a:r>
            <a:r>
              <a:rPr lang="en-GB" sz="1200" dirty="0">
                <a:solidFill>
                  <a:srgbClr val="FFFF00"/>
                </a:solidFill>
                <a:latin typeface="Cambria" panose="02040503050406030204" pitchFamily="18" charset="0"/>
              </a:rPr>
              <a:t>science, </a:t>
            </a:r>
            <a:r>
              <a:rPr lang="en-GB" sz="12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etc.</a:t>
            </a:r>
            <a:endParaRPr lang="en-US" sz="1200" dirty="0" smtClean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39552" y="2168861"/>
            <a:ext cx="7056784" cy="36004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119" y="1412776"/>
            <a:ext cx="1090538" cy="95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34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AutoShape 2" descr="https://www.law.louisville.edu/sites/www.law.louisville.edu/files/microfiche.jpg"/>
          <p:cNvSpPr>
            <a:spLocks noChangeAspect="1" noChangeArrowheads="1"/>
          </p:cNvSpPr>
          <p:nvPr/>
        </p:nvSpPr>
        <p:spPr bwMode="auto">
          <a:xfrm>
            <a:off x="155575" y="-1058863"/>
            <a:ext cx="23812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67544" y="1160463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mbria" panose="02040503050406030204" pitchFamily="18" charset="0"/>
              </a:rPr>
              <a:t>Open access (OA) </a:t>
            </a:r>
            <a:r>
              <a:rPr lang="en-GB" sz="1600" dirty="0" smtClean="0">
                <a:latin typeface="Cambria" panose="02040503050406030204" pitchFamily="18" charset="0"/>
              </a:rPr>
              <a:t>– unrestricted on-line </a:t>
            </a:r>
            <a:r>
              <a:rPr lang="en-GB" sz="1600" dirty="0">
                <a:latin typeface="Cambria" panose="02040503050406030204" pitchFamily="18" charset="0"/>
              </a:rPr>
              <a:t>access to scholarly journal articles, theses, books, chapters, grey </a:t>
            </a:r>
            <a:r>
              <a:rPr lang="en-GB" sz="1600" dirty="0" smtClean="0">
                <a:latin typeface="Cambria" panose="02040503050406030204" pitchFamily="18" charset="0"/>
              </a:rPr>
              <a:t>literature</a:t>
            </a:r>
          </a:p>
          <a:p>
            <a:endParaRPr lang="en-GB" sz="1600" dirty="0">
              <a:latin typeface="Cambria" panose="02040503050406030204" pitchFamily="18" charset="0"/>
            </a:endParaRPr>
          </a:p>
          <a:p>
            <a:endParaRPr lang="en-GB" sz="1600" dirty="0" smtClean="0">
              <a:latin typeface="Cambria" panose="02040503050406030204" pitchFamily="18" charset="0"/>
            </a:endParaRPr>
          </a:p>
          <a:p>
            <a:endParaRPr lang="en-GB" sz="1600" dirty="0">
              <a:latin typeface="Cambria" panose="02040503050406030204" pitchFamily="18" charset="0"/>
            </a:endParaRPr>
          </a:p>
          <a:p>
            <a:r>
              <a:rPr lang="en-GB" sz="1600" dirty="0">
                <a:latin typeface="Cambria" panose="02040503050406030204" pitchFamily="18" charset="0"/>
              </a:rPr>
              <a:t> </a:t>
            </a:r>
            <a:endParaRPr lang="en-GB" sz="1600" dirty="0" smtClean="0">
              <a:latin typeface="Cambria" panose="02040503050406030204" pitchFamily="18" charset="0"/>
            </a:endParaRPr>
          </a:p>
          <a:p>
            <a:endParaRPr lang="en-GB" sz="1600" dirty="0">
              <a:latin typeface="Cambria" panose="02040503050406030204" pitchFamily="18" charset="0"/>
            </a:endParaRPr>
          </a:p>
          <a:p>
            <a:r>
              <a:rPr lang="en-GB" sz="1600" dirty="0">
                <a:latin typeface="Cambria" panose="02040503050406030204" pitchFamily="18" charset="0"/>
              </a:rPr>
              <a:t>Open access can be: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mbria" panose="02040503050406030204" pitchFamily="18" charset="0"/>
              </a:rPr>
              <a:t>Gratis OA (free online access)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 err="1">
                <a:latin typeface="Cambria" panose="02040503050406030204" pitchFamily="18" charset="0"/>
              </a:rPr>
              <a:t>Libre</a:t>
            </a:r>
            <a:r>
              <a:rPr lang="en-GB" sz="1600" dirty="0">
                <a:latin typeface="Cambria" panose="02040503050406030204" pitchFamily="18" charset="0"/>
              </a:rPr>
              <a:t> OA (free online access plus some additional usage rights often granted through Creative Commons licenses)</a:t>
            </a:r>
          </a:p>
          <a:p>
            <a:r>
              <a:rPr lang="en-GB" sz="1600" dirty="0">
                <a:latin typeface="Cambria" panose="02040503050406030204" pitchFamily="18" charset="0"/>
              </a:rPr>
              <a:t> </a:t>
            </a:r>
          </a:p>
          <a:p>
            <a:r>
              <a:rPr lang="en-GB" sz="1600" dirty="0">
                <a:latin typeface="Cambria" panose="02040503050406030204" pitchFamily="18" charset="0"/>
              </a:rPr>
              <a:t>Authors can provide open access through: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mbria" panose="02040503050406030204" pitchFamily="18" charset="0"/>
              </a:rPr>
              <a:t>Green OA: Self-archiving their journal articles in an OA repository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mbria" panose="02040503050406030204" pitchFamily="18" charset="0"/>
              </a:rPr>
              <a:t>Gold OA: Publishing in an open access journal</a:t>
            </a:r>
          </a:p>
          <a:p>
            <a:r>
              <a:rPr lang="en-GB" sz="1600" dirty="0">
                <a:latin typeface="Cambria" panose="02040503050406030204" pitchFamily="18" charset="0"/>
              </a:rPr>
              <a:t>  </a:t>
            </a:r>
            <a:endParaRPr lang="en-GB" sz="1600" dirty="0" smtClean="0">
              <a:latin typeface="Cambria" panose="02040503050406030204" pitchFamily="18" charset="0"/>
            </a:endParaRPr>
          </a:p>
          <a:p>
            <a:endParaRPr lang="en-GB" sz="1600" dirty="0">
              <a:latin typeface="Cambria" panose="0204050305040603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i="1" dirty="0">
                <a:solidFill>
                  <a:srgbClr val="FFFF00"/>
                </a:solidFill>
                <a:latin typeface="Cambria" panose="02040503050406030204" pitchFamily="18" charset="0"/>
              </a:rPr>
              <a:t>Directory of Open Access Journals (DOAJ</a:t>
            </a:r>
            <a:r>
              <a:rPr lang="en-GB" sz="1400" i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)</a:t>
            </a:r>
            <a:r>
              <a:rPr lang="en-GB" sz="1400" dirty="0" smtClean="0">
                <a:latin typeface="Cambria" panose="02040503050406030204" pitchFamily="18" charset="0"/>
              </a:rPr>
              <a:t>		</a:t>
            </a:r>
            <a:r>
              <a:rPr lang="en-GB" sz="1400" dirty="0">
                <a:latin typeface="Cambria" panose="02040503050406030204" pitchFamily="18" charset="0"/>
              </a:rPr>
              <a:t> </a:t>
            </a:r>
            <a:endParaRPr lang="en-GB" sz="1400" dirty="0" smtClean="0">
              <a:latin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ambria" panose="02040503050406030204" pitchFamily="18" charset="0"/>
              </a:rPr>
              <a:t>9,709 </a:t>
            </a:r>
            <a:r>
              <a:rPr lang="en-GB" sz="1400" dirty="0">
                <a:latin typeface="Cambria" panose="02040503050406030204" pitchFamily="18" charset="0"/>
              </a:rPr>
              <a:t>registered journals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mbria" panose="02040503050406030204" pitchFamily="18" charset="0"/>
              </a:rPr>
              <a:t>1,598,913 articles</a:t>
            </a:r>
          </a:p>
          <a:p>
            <a:pPr lvl="0"/>
            <a:r>
              <a:rPr lang="en-GB" sz="1400" dirty="0">
                <a:latin typeface="Cambria" panose="02040503050406030204" pitchFamily="18" charset="0"/>
              </a:rPr>
              <a:t> 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2. Open access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082" y="1776265"/>
            <a:ext cx="653366" cy="10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5"/>
            <a:ext cx="3003029" cy="14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87730" y="5301208"/>
            <a:ext cx="42847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1400" i="1" dirty="0">
                <a:solidFill>
                  <a:srgbClr val="FFFF00"/>
                </a:solidFill>
                <a:latin typeface="Cambria" panose="02040503050406030204" pitchFamily="18" charset="0"/>
              </a:rPr>
              <a:t>The Directory of Open Access Repositories (</a:t>
            </a:r>
            <a:r>
              <a:rPr lang="en-GB" sz="1400" i="1" dirty="0" err="1">
                <a:solidFill>
                  <a:srgbClr val="FFFF00"/>
                </a:solidFill>
                <a:latin typeface="Cambria" panose="02040503050406030204" pitchFamily="18" charset="0"/>
              </a:rPr>
              <a:t>OpenDOAR</a:t>
            </a:r>
            <a:r>
              <a:rPr lang="en-GB" sz="1400" i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ambria" panose="02040503050406030204" pitchFamily="18" charset="0"/>
              </a:rPr>
              <a:t>Over </a:t>
            </a:r>
            <a:r>
              <a:rPr lang="en-GB" sz="1400" dirty="0">
                <a:latin typeface="Cambria" panose="02040503050406030204" pitchFamily="18" charset="0"/>
              </a:rPr>
              <a:t>2,500 listings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782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FFCC"/>
                </a:solidFill>
              </a:rPr>
              <a:t>3. Drivers of open access</a:t>
            </a:r>
            <a:endParaRPr lang="en-GB" sz="2000" b="1" dirty="0">
              <a:solidFill>
                <a:srgbClr val="FFFF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43" y="1124744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Knowledge-based economy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 </a:t>
            </a:r>
            <a:r>
              <a:rPr lang="en-GB" sz="1200" dirty="0">
                <a:solidFill>
                  <a:srgbClr val="EAEAEA"/>
                </a:solidFill>
                <a:latin typeface="Cambria" panose="02040503050406030204" pitchFamily="18" charset="0"/>
              </a:rPr>
              <a:t>greater reliance on intellectual capabilities than on physical inputs or natural resources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Globalization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Products and services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Research-development-new technology-production</a:t>
            </a:r>
          </a:p>
          <a:p>
            <a:pPr marL="800100" lvl="1" indent="-342900">
              <a:buFont typeface="Wingdings" pitchFamily="2" charset="2"/>
              <a:buChar char="§"/>
            </a:pPr>
            <a:endParaRPr lang="en-GB" sz="12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The knowledge worker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latin typeface="Cambria" panose="02040503050406030204" pitchFamily="18" charset="0"/>
              </a:rPr>
              <a:t>Access to information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Free use and reuse of information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Distribution of  knowledge products</a:t>
            </a:r>
          </a:p>
          <a:p>
            <a:pPr marL="800100" lvl="1" indent="-342900">
              <a:buFont typeface="Wingdings" pitchFamily="2" charset="2"/>
              <a:buChar char="§"/>
            </a:pPr>
            <a:endParaRPr lang="en-GB" sz="12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Developments in ICT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PCs/laptops/mobile devices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Networks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err="1" smtClean="0">
                <a:solidFill>
                  <a:srgbClr val="EAEAEA"/>
                </a:solidFill>
                <a:latin typeface="Cambria" panose="02040503050406030204" pitchFamily="18" charset="0"/>
              </a:rPr>
              <a:t>ePublishing</a:t>
            </a:r>
            <a:endParaRPr lang="en-GB" sz="12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Growth of Internet</a:t>
            </a:r>
            <a:endParaRPr lang="en-GB" sz="12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Worldwide coverage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Affordability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Popularity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Social media</a:t>
            </a: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Outdated scientific publishing model</a:t>
            </a:r>
            <a:endParaRPr lang="en-GB" sz="12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Cost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Time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Availability</a:t>
            </a:r>
            <a:endParaRPr lang="en-GB" sz="12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GB" sz="1200" i="1" dirty="0" smtClean="0"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9826338">
            <a:off x="4456845" y="2491489"/>
            <a:ext cx="4105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FF00"/>
                </a:solidFill>
                <a:latin typeface="Perpetua" panose="02020502060401020303" pitchFamily="18" charset="0"/>
              </a:rPr>
              <a:t>Scientific knowledge spreads and increases faster if there are no </a:t>
            </a:r>
            <a:r>
              <a:rPr lang="en-GB" dirty="0" err="1" smtClean="0">
                <a:solidFill>
                  <a:srgbClr val="FFFF00"/>
                </a:solidFill>
                <a:latin typeface="Perpetua" panose="02020502060401020303" pitchFamily="18" charset="0"/>
              </a:rPr>
              <a:t>restrictiona</a:t>
            </a:r>
            <a:r>
              <a:rPr lang="en-GB" dirty="0" smtClean="0">
                <a:solidFill>
                  <a:srgbClr val="FFFF00"/>
                </a:solidFill>
                <a:latin typeface="Perpetua" panose="02020502060401020303" pitchFamily="18" charset="0"/>
              </a:rPr>
              <a:t> </a:t>
            </a:r>
            <a:r>
              <a:rPr lang="en-GB" dirty="0" smtClean="0">
                <a:solidFill>
                  <a:srgbClr val="FFFF00"/>
                </a:solidFill>
                <a:latin typeface="Perpetua" panose="02020502060401020303" pitchFamily="18" charset="0"/>
              </a:rPr>
              <a:t>to it! </a:t>
            </a:r>
            <a:endParaRPr lang="en-GB" dirty="0">
              <a:solidFill>
                <a:srgbClr val="FFFF00"/>
              </a:solidFill>
              <a:latin typeface="Perpetua" panose="02020502060401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57192"/>
            <a:ext cx="938213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6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000" dirty="0" smtClean="0">
                <a:solidFill>
                  <a:srgbClr val="FFFFCC"/>
                </a:solidFill>
                <a:latin typeface="Times New Roman" pitchFamily="18" charset="0"/>
              </a:rPr>
              <a:t>4. IAEA and Nuclear Information Section (NIS)</a:t>
            </a:r>
            <a:endParaRPr lang="en-GB" sz="20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The world's leading Agency for cooperation in the nuclear 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Created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The IAEA works with its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162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Member States and multiple </a:t>
            </a:r>
          </a:p>
          <a:p>
            <a:pPr lvl="1"/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	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peaceful uses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	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solidFill>
                <a:srgbClr val="EAEAEA"/>
              </a:solidFill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Consists of 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, the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Library,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 </a:t>
            </a:r>
          </a:p>
          <a:p>
            <a:pPr lvl="1"/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  	and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The </a:t>
            </a:r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objectives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are to: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foster </a:t>
            </a:r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the exchange of scientific and technical information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on the peaceful </a:t>
            </a:r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use of nuclear science and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/>
              <a:t>Make the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smtClean="0"/>
              <a:t>INIS </a:t>
            </a:r>
            <a:r>
              <a:rPr lang="en-GB" sz="1400" dirty="0" smtClean="0"/>
              <a:t>Collection </a:t>
            </a:r>
            <a:r>
              <a:rPr lang="en-GB" sz="1400" dirty="0"/>
              <a:t>of publications </a:t>
            </a:r>
            <a:r>
              <a:rPr lang="en-GB" sz="1400" b="1" dirty="0">
                <a:solidFill>
                  <a:srgbClr val="FFC000"/>
                </a:solidFill>
              </a:rPr>
              <a:t>freely available to all Internet users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increase </a:t>
            </a:r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awareness in Member States of the importance of maintaining efficient and effective systems for managing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nuclear information resources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provide </a:t>
            </a:r>
            <a:r>
              <a:rPr lang="en-GB" sz="1400" dirty="0">
                <a:solidFill>
                  <a:srgbClr val="EAEAEA"/>
                </a:solidFill>
                <a:latin typeface="Cambria" pitchFamily="18" charset="0"/>
              </a:rPr>
              <a:t>information services and support to </a:t>
            </a:r>
            <a:r>
              <a:rPr lang="en-GB" sz="1400" dirty="0" smtClean="0">
                <a:solidFill>
                  <a:srgbClr val="EAEAEA"/>
                </a:solidFill>
                <a:latin typeface="Cambria" pitchFamily="18" charset="0"/>
              </a:rPr>
              <a:t>Member States &amp; the IAEA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en-GB" sz="1400" dirty="0" smtClean="0">
              <a:solidFill>
                <a:srgbClr val="EAEAEA"/>
              </a:solidFill>
              <a:latin typeface="Cambria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592288" cy="118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45" y="5354985"/>
            <a:ext cx="17907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28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7544" y="1196752"/>
            <a:ext cx="49685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All </a:t>
            </a:r>
            <a:r>
              <a:rPr lang="en-GB" sz="1600" dirty="0" smtClean="0">
                <a:solidFill>
                  <a:srgbClr val="FFC000"/>
                </a:solidFill>
                <a:latin typeface="Cambria" panose="02040503050406030204" pitchFamily="18" charset="0"/>
              </a:rPr>
              <a:t>IAEA publications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are freely available on the IAEA website in PDF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600" dirty="0">
                <a:solidFill>
                  <a:srgbClr val="FFC000"/>
                </a:solidFill>
                <a:latin typeface="Cambria" panose="02040503050406030204" pitchFamily="18" charset="0"/>
              </a:rPr>
              <a:t>NUCLEUS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 is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common access point to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over 130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IAEA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scientific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,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technical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and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regulatory information resources.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This includes databases, websites, applications, publications, safety standards, training material and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more. Most of those data resources are open to the public.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Database on insect disinfestation and sterilization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Mutant varieties database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Charged-particle section database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Experimental nuclear reaction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Fusion evaluated nuclear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Ion beam analysis nuclear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Nuclear decay data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Power reactor information system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ZVVIEW interactive plotting of nuclear data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 smtClean="0">
                <a:solidFill>
                  <a:srgbClr val="FFFFCC"/>
                </a:solidFill>
              </a:rPr>
              <a:t>5. Open access at IAEA/NIS</a:t>
            </a:r>
            <a:endParaRPr lang="en-GB" sz="1800" b="1" dirty="0">
              <a:solidFill>
                <a:srgbClr val="EAEAEA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85211"/>
            <a:ext cx="114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12976"/>
            <a:ext cx="1934530" cy="254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9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412776"/>
            <a:ext cx="43924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Free, open and unrestricted access </a:t>
            </a:r>
            <a:r>
              <a:rPr lang="en-GB" sz="1600" dirty="0" smtClean="0">
                <a:latin typeface="Cambria" panose="02040503050406030204" pitchFamily="18" charset="0"/>
              </a:rPr>
              <a:t>to the</a:t>
            </a:r>
            <a:r>
              <a:rPr lang="en-GB" sz="16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GB" sz="1600" dirty="0" smtClean="0">
                <a:latin typeface="Cambria" panose="02040503050406030204" pitchFamily="18" charset="0"/>
              </a:rPr>
              <a:t>INIS Collection (3.6 million records and 320,000 full-texts); 152 members</a:t>
            </a:r>
          </a:p>
          <a:p>
            <a:pPr algn="just"/>
            <a:r>
              <a:rPr lang="en-GB" sz="1600" dirty="0">
                <a:latin typeface="Cambria" panose="02040503050406030204" pitchFamily="18" charset="0"/>
              </a:rPr>
              <a:t> </a:t>
            </a:r>
            <a:r>
              <a:rPr lang="en-GB" sz="1600" dirty="0" smtClean="0">
                <a:latin typeface="Cambria" panose="02040503050406030204" pitchFamily="18" charset="0"/>
              </a:rPr>
              <a:t>      </a:t>
            </a:r>
            <a:r>
              <a:rPr lang="en-GB" sz="1600" i="1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www.iaea.org/inis</a:t>
            </a:r>
            <a:endParaRPr lang="en-GB" sz="1600" i="1" dirty="0" smtClean="0">
              <a:solidFill>
                <a:schemeClr val="accent5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en-GB" sz="1600" dirty="0">
              <a:latin typeface="Cambria" panose="02040503050406030204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Free and open cooperation with 50 </a:t>
            </a:r>
            <a:r>
              <a:rPr lang="en-GB" sz="1600" dirty="0" smtClean="0">
                <a:latin typeface="Cambria" panose="02040503050406030204" pitchFamily="18" charset="0"/>
              </a:rPr>
              <a:t>member </a:t>
            </a:r>
            <a:r>
              <a:rPr lang="en-GB" sz="1600" dirty="0">
                <a:latin typeface="Cambria" panose="02040503050406030204" pitchFamily="18" charset="0"/>
              </a:rPr>
              <a:t>libraries of </a:t>
            </a:r>
            <a:r>
              <a:rPr lang="en-GB" sz="1600" dirty="0" smtClean="0">
                <a:latin typeface="Cambria" panose="02040503050406030204" pitchFamily="18" charset="0"/>
              </a:rPr>
              <a:t>the International Nuclear Library Network (INLN)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600" dirty="0">
              <a:latin typeface="Cambria" panose="02040503050406030204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IAEA Library offers free access to its collections and free information services </a:t>
            </a:r>
            <a:r>
              <a:rPr lang="en-GB" sz="1600" dirty="0" smtClean="0">
                <a:latin typeface="Cambria" panose="02040503050406030204" pitchFamily="18" charset="0"/>
              </a:rPr>
              <a:t>to</a:t>
            </a:r>
            <a:r>
              <a:rPr lang="en-GB" sz="1600" strike="sngStrike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GB" sz="1600" dirty="0" smtClean="0">
                <a:latin typeface="Cambria" panose="02040503050406030204" pitchFamily="18" charset="0"/>
              </a:rPr>
              <a:t>its users, including </a:t>
            </a:r>
            <a:r>
              <a:rPr lang="en-GB" sz="1600" dirty="0" smtClean="0">
                <a:latin typeface="Cambria" panose="02040503050406030204" pitchFamily="18" charset="0"/>
              </a:rPr>
              <a:t>visitors </a:t>
            </a:r>
            <a:r>
              <a:rPr lang="en-GB" sz="1600" dirty="0" smtClean="0">
                <a:latin typeface="Cambria" panose="02040503050406030204" pitchFamily="18" charset="0"/>
              </a:rPr>
              <a:t>to the Vienna International Centre (VIC)</a:t>
            </a:r>
            <a:endParaRPr lang="en-GB" sz="1600" dirty="0">
              <a:latin typeface="Cambria" panose="020405030504060302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5. Open access at IAEA/NIS (cont.)</a:t>
            </a:r>
            <a:endParaRPr lang="en-GB" sz="1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03862"/>
            <a:ext cx="1143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487" y="2420888"/>
            <a:ext cx="2242344" cy="138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65" y="4149895"/>
            <a:ext cx="1679823" cy="109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GB" sz="2000" dirty="0" smtClean="0">
                <a:solidFill>
                  <a:srgbClr val="FFFFCC"/>
                </a:solidFill>
                <a:latin typeface="Times New Roman" pitchFamily="18" charset="0"/>
              </a:rPr>
              <a:t>6. INIS Collection</a:t>
            </a:r>
            <a:endParaRPr lang="en-GB" sz="20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1800" dirty="0">
                <a:solidFill>
                  <a:srgbClr val="FFFFCC"/>
                </a:solidFill>
                <a:latin typeface="Cambria" panose="02040503050406030204" pitchFamily="18" charset="0"/>
              </a:rPr>
              <a:t>120,000+ annual input </a:t>
            </a:r>
            <a:endParaRPr lang="en-GB" sz="18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1 </a:t>
            </a:r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January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2014:  - 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more than 3.6 million</a:t>
            </a:r>
            <a:r>
              <a:rPr lang="en-GB" sz="18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bibliographic records </a:t>
            </a:r>
          </a:p>
          <a:p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                                      - 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482,951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full-text documents (NCL) (13.4%)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9740" y="2284423"/>
            <a:ext cx="5284520" cy="408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1760" y="2410289"/>
            <a:ext cx="2313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Cambria" pitchFamily="18" charset="0"/>
              </a:rPr>
              <a:t>INIS Collection by </a:t>
            </a:r>
            <a:r>
              <a:rPr lang="en-GB" sz="1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Cambria" pitchFamily="18" charset="0"/>
              </a:rPr>
              <a:t>Subject</a:t>
            </a:r>
            <a:endParaRPr lang="en-GB" sz="1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8" y="6369050"/>
            <a:ext cx="509587" cy="293688"/>
          </a:xfrm>
        </p:spPr>
        <p:txBody>
          <a:bodyPr/>
          <a:lstStyle/>
          <a:p>
            <a:fld id="{75438AA2-A647-4DD3-8964-BF4D566E755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4861</TotalTime>
  <Words>986</Words>
  <Application>Microsoft Office PowerPoint</Application>
  <PresentationFormat>On-screen Show (4:3)</PresentationFormat>
  <Paragraphs>189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IAEA Dark Blue</vt:lpstr>
      <vt:lpstr>1_IAEA Dark Blue</vt:lpstr>
      <vt:lpstr>2_IAEA Dark Blue</vt:lpstr>
      <vt:lpstr>OPEN ACCESS TO NUCLEAR INFORMAITON </vt:lpstr>
      <vt:lpstr>PowerPoint Presentation</vt:lpstr>
      <vt:lpstr>PowerPoint Presentation</vt:lpstr>
      <vt:lpstr>PowerPoint Presentation</vt:lpstr>
      <vt:lpstr>PowerPoint Presentation</vt:lpstr>
      <vt:lpstr>4. IAEA and Nuclear Information Section (NIS)</vt:lpstr>
      <vt:lpstr>PowerPoint Presentation</vt:lpstr>
      <vt:lpstr>PowerPoint Presentation</vt:lpstr>
      <vt:lpstr>6. INIS Collection</vt:lpstr>
      <vt:lpstr>6. INIS Collection (cont.)</vt:lpstr>
      <vt:lpstr>7. INIS Collection Search</vt:lpstr>
      <vt:lpstr>PowerPoint Presentation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167</cp:revision>
  <cp:lastPrinted>2014-04-03T08:03:24Z</cp:lastPrinted>
  <dcterms:created xsi:type="dcterms:W3CDTF">2012-09-19T07:40:15Z</dcterms:created>
  <dcterms:modified xsi:type="dcterms:W3CDTF">2014-04-03T13:41:05Z</dcterms:modified>
</cp:coreProperties>
</file>