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258" r:id="rId3"/>
    <p:sldId id="257" r:id="rId4"/>
    <p:sldId id="259" r:id="rId5"/>
    <p:sldId id="278" r:id="rId6"/>
    <p:sldId id="279" r:id="rId7"/>
    <p:sldId id="280" r:id="rId8"/>
    <p:sldId id="284" r:id="rId9"/>
    <p:sldId id="285" r:id="rId10"/>
    <p:sldId id="281" r:id="rId11"/>
    <p:sldId id="282" r:id="rId12"/>
    <p:sldId id="283" r:id="rId13"/>
    <p:sldId id="277" r:id="rId14"/>
  </p:sldIdLst>
  <p:sldSz cx="9144000" cy="6858000" type="screen4x3"/>
  <p:notesSz cx="6640513" cy="9904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66CC"/>
    <a:srgbClr val="0066CC"/>
    <a:srgbClr val="5F5F5F"/>
    <a:srgbClr val="33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5" d="100"/>
          <a:sy n="115" d="100"/>
        </p:scale>
        <p:origin x="-108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2375" y="0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2375" y="9409113"/>
            <a:ext cx="28781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0788" y="0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0F170-17E9-47FC-8F0C-4E7519962252}" type="datetimeFigureOut">
              <a:rPr lang="en-GB" smtClean="0"/>
              <a:t>2012-11-02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4550" y="742950"/>
            <a:ext cx="4951413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3575" y="4705350"/>
            <a:ext cx="5313363" cy="4456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7525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0788" y="9407525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81DFA-84A8-4167-A44B-B842F20E7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1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>
              <a:spcBef>
                <a:spcPct val="50000"/>
              </a:spcBef>
            </a:pPr>
            <a:r>
              <a:rPr lang="en-US" sz="900" b="1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4107" name="Picture 11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4108" name="Picture 12" descr="\\161.5.128.084\MTIT-Home\ALICV\My Documents\My Pictures\IAEAPresBkng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2F345-1B9A-45C0-8B74-17EA4A07F4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4934-012D-4DF9-B835-9FFD691C9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545863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B4D9E-4F34-4821-9A61-3891DBF24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4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E29A-750F-42B4-BF77-C351C4535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54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D9EB3-F04F-4925-A6B3-5BAF4C448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27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FB0B-E977-4904-A017-673019244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281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9D33-655A-447A-9B9B-F280D96D6C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9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82F18-3383-4755-8634-8B5377F6D1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9633-5A97-44FF-8FF2-05FFA5E9E4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50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38AA2-A647-4DD3-8964-BF4D566E7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4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E3E8-1016-4D67-B73C-6D7C764A99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664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00938-F7D7-4537-9362-7D30EFDDB1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4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47288-7943-4096-8F4A-2EC151E8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2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5D7D8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A667A-88DC-41CD-B62D-FF4FBBE90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5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6343B-2295-47D0-A9B4-7B8049F68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9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B21E-52F5-4BC7-9224-53A00F2968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893F-404F-4FF0-867C-B02BCEEA40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BFCE1-F85A-4C1B-9A8E-974A0FA751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5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13801-2B02-4C2A-A24E-16D8D11920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4C37E-B6E0-4261-854F-FC73A5061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20301-097F-4C01-BD2E-869B22E9E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3080" name="Picture 8" descr="slide_logo_bg2.jpg                                             00056D31Macintosh HD                   B746CC0A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516688" y="6381750"/>
            <a:ext cx="1943100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cs typeface="Arial" charset="0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2268538" y="6381750"/>
            <a:ext cx="4103687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D5D7D8"/>
              </a:solidFill>
              <a:cs typeface="Arial" charset="0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A6F44723-592B-4C92-BCBC-12929B4F764D}" type="slidenum">
              <a:rPr lang="en-GB">
                <a:cs typeface="Arial" charset="0"/>
              </a:rPr>
              <a:pPr>
                <a:defRPr/>
              </a:pPr>
              <a:t>‹#›</a:t>
            </a:fld>
            <a:endParaRPr lang="en-GB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883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iaea.org/ini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771650"/>
          </a:xfrm>
        </p:spPr>
        <p:txBody>
          <a:bodyPr/>
          <a:lstStyle/>
          <a:p>
            <a:pPr eaLnBrk="1" hangingPunct="1"/>
            <a:r>
              <a:rPr lang="en-GB" sz="2200" dirty="0" smtClean="0">
                <a:solidFill>
                  <a:schemeClr val="hlink"/>
                </a:solidFill>
              </a:rPr>
              <a:t>Digital Preservation at INIS</a:t>
            </a:r>
            <a:r>
              <a:rPr lang="en-GB" sz="2400" dirty="0" smtClean="0">
                <a:solidFill>
                  <a:srgbClr val="EFF41C"/>
                </a:solidFill>
              </a:rPr>
              <a:t/>
            </a:r>
            <a:br>
              <a:rPr lang="en-GB" sz="2400" dirty="0" smtClean="0">
                <a:solidFill>
                  <a:srgbClr val="EFF41C"/>
                </a:solidFill>
              </a:rPr>
            </a:br>
            <a:endParaRPr lang="en-GB" sz="1600" b="0" dirty="0" smtClean="0">
              <a:solidFill>
                <a:schemeClr val="hlin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1600" dirty="0" smtClean="0">
                <a:solidFill>
                  <a:schemeClr val="tx1"/>
                </a:solidFill>
                <a:latin typeface="Arial Rounded MT Bold" pitchFamily="34" charset="0"/>
              </a:rPr>
              <a:t>United Nations Library and Information Network for Knowledge Sharing (UN-LINKS)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24 </a:t>
            </a:r>
            <a:r>
              <a:rPr lang="en-GB" sz="1400" smtClean="0">
                <a:solidFill>
                  <a:schemeClr val="tx1"/>
                </a:solidFill>
              </a:rPr>
              <a:t>- </a:t>
            </a:r>
            <a:r>
              <a:rPr lang="en-GB" sz="1400" smtClean="0">
                <a:solidFill>
                  <a:schemeClr val="tx1"/>
                </a:solidFill>
              </a:rPr>
              <a:t>26 </a:t>
            </a:r>
            <a:r>
              <a:rPr lang="en-GB" sz="1400" dirty="0" smtClean="0">
                <a:solidFill>
                  <a:schemeClr val="tx1"/>
                </a:solidFill>
              </a:rPr>
              <a:t>October 2012, Rome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3725863"/>
            <a:ext cx="8928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</a:rPr>
              <a:t>Dobie 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</a:rPr>
              <a:t>Savi</a:t>
            </a:r>
            <a:r>
              <a:rPr lang="en-GB" sz="1600" dirty="0" err="1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ć</a:t>
            </a:r>
            <a:endParaRPr lang="en-GB" sz="1600" dirty="0" smtClean="0">
              <a:solidFill>
                <a:srgbClr val="EAEAEA"/>
              </a:solidFill>
              <a:latin typeface="Californian FB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GB" sz="1600" dirty="0" smtClean="0">
                <a:solidFill>
                  <a:srgbClr val="EAEAEA"/>
                </a:solidFill>
                <a:latin typeface="Californian FB" pitchFamily="18" charset="0"/>
                <a:cs typeface="Times New Roman" pitchFamily="18" charset="0"/>
              </a:rPr>
              <a:t>Head, Nuclear Information Section (NIS)</a:t>
            </a:r>
          </a:p>
        </p:txBody>
      </p:sp>
    </p:spTree>
    <p:extLst>
      <p:ext uri="{BB962C8B-B14F-4D97-AF65-F5344CB8AC3E}">
        <p14:creationId xmlns:p14="http://schemas.microsoft.com/office/powerpoint/2010/main" val="40978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227" y="1844824"/>
            <a:ext cx="7333506" cy="197700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GB" sz="2000" dirty="0" smtClean="0">
                <a:solidFill>
                  <a:schemeClr val="tx1"/>
                </a:solidFill>
              </a:rPr>
              <a:t>NCL coming from 50 </a:t>
            </a:r>
            <a:r>
              <a:rPr lang="en-GB" sz="2000" dirty="0">
                <a:solidFill>
                  <a:schemeClr val="tx1"/>
                </a:solidFill>
              </a:rPr>
              <a:t>countries or organizations</a:t>
            </a:r>
          </a:p>
          <a:p>
            <a:pPr>
              <a:buClr>
                <a:schemeClr val="tx1"/>
              </a:buClr>
            </a:pPr>
            <a:r>
              <a:rPr lang="en-GB" sz="2000" dirty="0" smtClean="0">
                <a:solidFill>
                  <a:schemeClr val="tx1"/>
                </a:solidFill>
              </a:rPr>
              <a:t>Full-texts control</a:t>
            </a:r>
            <a:endParaRPr lang="en-GB" sz="20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000" dirty="0">
                <a:solidFill>
                  <a:schemeClr val="tx1"/>
                </a:solidFill>
              </a:rPr>
              <a:t>Input mostly in PDF =&gt; Quality </a:t>
            </a:r>
            <a:r>
              <a:rPr lang="en-GB" sz="2000" dirty="0" smtClean="0">
                <a:solidFill>
                  <a:schemeClr val="tx1"/>
                </a:solidFill>
              </a:rPr>
              <a:t>control</a:t>
            </a:r>
            <a:endParaRPr lang="en-GB" sz="2000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000" dirty="0">
                <a:solidFill>
                  <a:schemeClr val="tx1"/>
                </a:solidFill>
              </a:rPr>
              <a:t>NCL input in hard copy =&gt; Full </a:t>
            </a:r>
            <a:r>
              <a:rPr lang="en-GB" sz="2000" dirty="0" smtClean="0">
                <a:solidFill>
                  <a:schemeClr val="tx1"/>
                </a:solidFill>
              </a:rPr>
              <a:t>digitization</a:t>
            </a:r>
            <a:endParaRPr lang="en-GB" sz="2000" dirty="0">
              <a:solidFill>
                <a:schemeClr val="tx1"/>
              </a:solidFill>
            </a:endParaRPr>
          </a:p>
          <a:p>
            <a:pPr marL="0" indent="0">
              <a:buClr>
                <a:schemeClr val="tx1"/>
              </a:buClr>
              <a:buNone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Digitization of New Incoming NCL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365104"/>
            <a:ext cx="7848872" cy="646331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lvl="1" algn="ctr"/>
            <a:r>
              <a:rPr lang="en-GB" sz="1800" b="1" dirty="0" smtClean="0">
                <a:solidFill>
                  <a:srgbClr val="FFFF00"/>
                </a:solidFill>
              </a:rPr>
              <a:t>Digitization</a:t>
            </a:r>
            <a:r>
              <a:rPr lang="en-GB" sz="1800" dirty="0" smtClean="0"/>
              <a:t> = Scanning + Image Enhancement + OCR + PDF output + QC</a:t>
            </a:r>
          </a:p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Lessons learned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pic>
        <p:nvPicPr>
          <p:cNvPr id="5122" name="Picture 2" descr="http://wisesyracuse.files.wordpress.com/2012/03/llife-lessons-learned-emotions-feeling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115062"/>
            <a:ext cx="2015792" cy="162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772816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Serious planning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Substantial funds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Staff well qualified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Standards’ awareness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Searchable metadata</a:t>
            </a:r>
            <a:endParaRPr lang="en-GB" dirty="0"/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/>
              <a:t>Well </a:t>
            </a:r>
            <a:r>
              <a:rPr lang="en-GB" dirty="0"/>
              <a:t>defined purpose</a:t>
            </a:r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1268760"/>
            <a:ext cx="3223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solidFill>
                  <a:srgbClr val="FFFFCC"/>
                </a:solidFill>
                <a:latin typeface="Comic Sans MS" pitchFamily="66" charset="0"/>
              </a:rPr>
              <a:t>Thank you!</a:t>
            </a:r>
            <a:endParaRPr lang="en-GB" sz="4800" dirty="0">
              <a:solidFill>
                <a:srgbClr val="FFFFCC"/>
              </a:solidFill>
              <a:latin typeface="Comic Sans MS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42" name="Picture 2" descr="http://mexfiles.files.wordpress.com/2011/07/mon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3"/>
            <a:ext cx="3384376" cy="312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5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71550" y="1628775"/>
            <a:ext cx="6624638" cy="288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INIS overview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GB" sz="2200" dirty="0" smtClean="0">
                <a:solidFill>
                  <a:schemeClr val="tx1"/>
                </a:solidFill>
              </a:rPr>
              <a:t>INIS activities</a:t>
            </a:r>
          </a:p>
          <a:p>
            <a:pPr marL="342900" indent="-342900">
              <a:buFontTx/>
              <a:buAutoNum type="arabicPeriod"/>
            </a:pPr>
            <a:r>
              <a:rPr lang="en-GB" sz="2200" dirty="0" smtClean="0"/>
              <a:t>Digitization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800" b="1" dirty="0" smtClean="0"/>
              <a:t>INIS microfiche collection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800" b="1" dirty="0" smtClean="0"/>
              <a:t>Print </a:t>
            </a:r>
            <a:r>
              <a:rPr lang="en-GB" sz="1800" b="1" dirty="0"/>
              <a:t>IAEA </a:t>
            </a:r>
            <a:r>
              <a:rPr lang="en-GB" sz="1800" b="1" dirty="0" smtClean="0"/>
              <a:t>publications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1800" b="1" dirty="0"/>
              <a:t>New incoming NCL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>
                <a:solidFill>
                  <a:schemeClr val="tx1"/>
                </a:solidFill>
              </a:rPr>
              <a:t>Lessons learned 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Tx/>
              <a:buAutoNum type="arabicPeriod"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Contents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2736304" cy="2024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3933056"/>
            <a:ext cx="2736304" cy="1200329"/>
          </a:xfrm>
          <a:prstGeom prst="rect">
            <a:avLst/>
          </a:prstGeom>
          <a:noFill/>
          <a:ln cmpd="thickThin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5"/>
                </a:solidFill>
                <a:latin typeface="Script MT Bold" pitchFamily="66" charset="0"/>
              </a:rPr>
              <a:t>for peaceful uses of nuclear science and technology</a:t>
            </a:r>
            <a:endParaRPr lang="en-GB" dirty="0">
              <a:solidFill>
                <a:schemeClr val="accent5"/>
              </a:solidFill>
              <a:latin typeface="Script MT Bold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INIS Overview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1" y="1124744"/>
            <a:ext cx="84250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FF00"/>
                </a:solidFill>
              </a:rPr>
              <a:t>INIS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 smtClean="0"/>
              <a:t>One </a:t>
            </a:r>
            <a:r>
              <a:rPr lang="en-GB" sz="1600" dirty="0"/>
              <a:t>of the leading worldwide reference collections of scientific literature on the peaceful uses of nuclear science and </a:t>
            </a:r>
            <a:r>
              <a:rPr lang="en-GB" sz="1600" dirty="0" smtClean="0"/>
              <a:t>technology</a:t>
            </a:r>
          </a:p>
          <a:p>
            <a:pPr marL="285750" indent="-285750" algn="just">
              <a:buFontTx/>
              <a:buChar char="-"/>
            </a:pPr>
            <a:r>
              <a:rPr lang="en-US" sz="1600" dirty="0" smtClean="0"/>
              <a:t>Established in 1970 in response to the IAEA’s mandate to “foster the exchange of scientific and technical information on peaceful uses of atomic energy”</a:t>
            </a:r>
          </a:p>
          <a:p>
            <a:pPr marL="285750" indent="-285750" algn="just">
              <a:buFontTx/>
              <a:buChar char="-"/>
            </a:pPr>
            <a:r>
              <a:rPr lang="en-US" sz="1600" dirty="0" smtClean="0"/>
              <a:t>IAEA/NIS: INIS, Library &amp; SDSG</a:t>
            </a:r>
          </a:p>
          <a:p>
            <a:pPr marL="285750" indent="-285750" algn="just">
              <a:buFontTx/>
              <a:buChar char="-"/>
            </a:pPr>
            <a:endParaRPr lang="en-US" sz="1600" dirty="0" smtClean="0"/>
          </a:p>
          <a:p>
            <a:pPr algn="just"/>
            <a:r>
              <a:rPr lang="en-US" sz="1600" b="1" dirty="0">
                <a:solidFill>
                  <a:srgbClr val="FFFF00"/>
                </a:solidFill>
              </a:rPr>
              <a:t>International Cooperation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/>
              <a:t>Operated by the IAEA in collaboration with 128 </a:t>
            </a:r>
            <a:endParaRPr lang="en-US" sz="1600" dirty="0" smtClean="0"/>
          </a:p>
          <a:p>
            <a:pPr algn="just"/>
            <a:r>
              <a:rPr lang="en-US" sz="1600" dirty="0"/>
              <a:t> </a:t>
            </a:r>
            <a:r>
              <a:rPr lang="en-US" sz="1600" dirty="0" smtClean="0"/>
              <a:t>     Member States </a:t>
            </a:r>
            <a:r>
              <a:rPr lang="en-US" sz="1600" dirty="0"/>
              <a:t>and 24 </a:t>
            </a:r>
            <a:r>
              <a:rPr lang="en-US" sz="1600" dirty="0" smtClean="0"/>
              <a:t>international organizations</a:t>
            </a:r>
          </a:p>
          <a:p>
            <a:pPr algn="just"/>
            <a:endParaRPr lang="en-US" sz="1600" dirty="0" smtClean="0"/>
          </a:p>
          <a:p>
            <a:r>
              <a:rPr lang="en-US" sz="1600" b="1" dirty="0">
                <a:solidFill>
                  <a:srgbClr val="FFFF00"/>
                </a:solidFill>
              </a:rPr>
              <a:t>INIS Collection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/>
              <a:t>Over 3.4 million bibliographic records 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320,000 full text documents. In total 462,000 NCL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Comprising of scientific and technical reports, conference proceedings, patents and theses not available through commercial channels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Range of subjects: </a:t>
            </a:r>
            <a:r>
              <a:rPr lang="en-US" sz="1200" dirty="0"/>
              <a:t>nuclear engineering and technology, nuclear safety and radiation protection, safeguards and non-proliferation, nuclear and isotopic techniques, sciences relevant to nuclear research, nuclear and high energy physics, radiation chemistry, legal aspects of nuclear power, environmental and economic aspects of nuclear and non-nuclear energy sources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Free, open and unrestricted access is available at: </a:t>
            </a:r>
            <a:r>
              <a:rPr lang="en-GB" sz="1600" dirty="0" smtClean="0">
                <a:hlinkClick r:id="rId2"/>
              </a:rPr>
              <a:t>www.iaea.org/inis</a:t>
            </a:r>
            <a:r>
              <a:rPr lang="en-GB" sz="1600" dirty="0" smtClean="0"/>
              <a:t> using the INIS Collection Search, based on the Google search technology</a:t>
            </a:r>
            <a:endParaRPr lang="en-GB" sz="1600" dirty="0"/>
          </a:p>
          <a:p>
            <a:pPr marL="285750" indent="-285750" algn="just">
              <a:buFontTx/>
              <a:buChar char="-"/>
            </a:pPr>
            <a:endParaRPr lang="en-GB" sz="1600" dirty="0"/>
          </a:p>
          <a:p>
            <a:pPr marL="285750" indent="-285750" algn="just">
              <a:buFontTx/>
              <a:buChar char="-"/>
            </a:pPr>
            <a:endParaRPr lang="en-GB" sz="1600" dirty="0"/>
          </a:p>
        </p:txBody>
      </p:sp>
      <p:pic>
        <p:nvPicPr>
          <p:cNvPr id="2229" name="Picture 1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4" y="2348880"/>
            <a:ext cx="3024187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4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INIS Activities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1" y="1124744"/>
            <a:ext cx="84250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rgbClr val="FFFF00"/>
                </a:solidFill>
              </a:rPr>
              <a:t>INIS Collection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 smtClean="0"/>
              <a:t>Web (online) and CD/DVD (offline) access</a:t>
            </a:r>
          </a:p>
          <a:p>
            <a:pPr marL="285750" indent="-285750" algn="just">
              <a:buFontTx/>
              <a:buChar char="-"/>
            </a:pPr>
            <a:endParaRPr lang="en-US" sz="1600" dirty="0" smtClean="0"/>
          </a:p>
          <a:p>
            <a:pPr algn="just"/>
            <a:r>
              <a:rPr lang="en-US" sz="1600" b="1" dirty="0" smtClean="0">
                <a:solidFill>
                  <a:srgbClr val="FFFF00"/>
                </a:solidFill>
              </a:rPr>
              <a:t>Building and </a:t>
            </a:r>
            <a:r>
              <a:rPr lang="en-US" sz="1600" b="1" dirty="0">
                <a:solidFill>
                  <a:srgbClr val="FFFF00"/>
                </a:solidFill>
              </a:rPr>
              <a:t>maintaining IAEA-INIS/ETDE </a:t>
            </a:r>
            <a:r>
              <a:rPr lang="en-US" sz="1600" b="1" dirty="0" smtClean="0">
                <a:solidFill>
                  <a:srgbClr val="FFFF00"/>
                </a:solidFill>
              </a:rPr>
              <a:t>Thesaurus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 err="1"/>
              <a:t>ar</a:t>
            </a:r>
            <a:r>
              <a:rPr lang="en-US" sz="1600" dirty="0"/>
              <a:t>   de   </a:t>
            </a:r>
            <a:r>
              <a:rPr lang="en-US" sz="1600" dirty="0" err="1"/>
              <a:t>fr</a:t>
            </a:r>
            <a:r>
              <a:rPr lang="en-US" sz="1600" dirty="0"/>
              <a:t>   en   </a:t>
            </a:r>
            <a:r>
              <a:rPr lang="en-US" sz="1600" dirty="0" err="1"/>
              <a:t>es</a:t>
            </a:r>
            <a:r>
              <a:rPr lang="en-US" sz="1600" dirty="0"/>
              <a:t>   </a:t>
            </a:r>
            <a:r>
              <a:rPr lang="en-US" sz="1600" dirty="0" err="1"/>
              <a:t>ja</a:t>
            </a:r>
            <a:r>
              <a:rPr lang="en-US" sz="1600" dirty="0"/>
              <a:t>   </a:t>
            </a:r>
            <a:r>
              <a:rPr lang="en-US" sz="1600" dirty="0" err="1"/>
              <a:t>ru</a:t>
            </a:r>
            <a:r>
              <a:rPr lang="en-US" sz="1600" dirty="0"/>
              <a:t>   </a:t>
            </a:r>
            <a:r>
              <a:rPr lang="en-US" sz="1600" dirty="0" err="1" smtClean="0"/>
              <a:t>zh</a:t>
            </a:r>
            <a:endParaRPr lang="en-US" sz="1600" dirty="0" smtClean="0"/>
          </a:p>
          <a:p>
            <a:pPr marL="285750" indent="-285750" algn="just">
              <a:buFontTx/>
              <a:buChar char="-"/>
            </a:pPr>
            <a:endParaRPr lang="en-US" sz="1600" dirty="0" smtClean="0"/>
          </a:p>
          <a:p>
            <a:r>
              <a:rPr lang="en-US" sz="1600" b="1" dirty="0" smtClean="0">
                <a:solidFill>
                  <a:srgbClr val="FFFF00"/>
                </a:solidFill>
              </a:rPr>
              <a:t>Digitizing and preserving non-conventional nuclear literature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/>
              <a:t>Over </a:t>
            </a:r>
            <a:r>
              <a:rPr lang="en-US" sz="1600" dirty="0" smtClean="0"/>
              <a:t>462,000 NCL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including full text reports from Member </a:t>
            </a:r>
            <a:r>
              <a:rPr lang="en-GB" sz="1600" dirty="0" smtClean="0"/>
              <a:t>States</a:t>
            </a:r>
          </a:p>
          <a:p>
            <a:pPr marL="285750" indent="-285750">
              <a:buFontTx/>
              <a:buChar char="-"/>
            </a:pPr>
            <a:r>
              <a:rPr lang="en-GB" sz="1600" dirty="0" smtClean="0"/>
              <a:t>IAEA </a:t>
            </a:r>
            <a:r>
              <a:rPr lang="en-GB" sz="1600" dirty="0"/>
              <a:t>publications and policy documents are available in electronic </a:t>
            </a:r>
            <a:r>
              <a:rPr lang="en-GB" sz="1600" dirty="0" smtClean="0"/>
              <a:t>format</a:t>
            </a:r>
          </a:p>
          <a:p>
            <a:pPr marL="285750" indent="-285750">
              <a:buFontTx/>
              <a:buChar char="-"/>
            </a:pPr>
            <a:endParaRPr lang="en-GB" sz="1600" dirty="0"/>
          </a:p>
          <a:p>
            <a:r>
              <a:rPr lang="en-US" sz="1600" b="1" dirty="0" smtClean="0">
                <a:solidFill>
                  <a:srgbClr val="FFFF00"/>
                </a:solidFill>
              </a:rPr>
              <a:t>Capacity building and outreach</a:t>
            </a:r>
            <a:endParaRPr lang="en-GB" sz="16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/>
              <a:t>Establishment and improvement of a national information infrastructure in Member </a:t>
            </a:r>
            <a:r>
              <a:rPr lang="en-GB" sz="1600" dirty="0" smtClean="0"/>
              <a:t>States</a:t>
            </a:r>
          </a:p>
          <a:p>
            <a:pPr marL="285750" indent="-285750">
              <a:buFontTx/>
              <a:buChar char="-"/>
            </a:pPr>
            <a:r>
              <a:rPr lang="en-GB" sz="1600" dirty="0" smtClean="0"/>
              <a:t>Staff training programmes for national INIS centres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96752"/>
            <a:ext cx="230505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308292" y="2544564"/>
            <a:ext cx="5976665" cy="4523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34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>
                <a:solidFill>
                  <a:srgbClr val="FFFFCC"/>
                </a:solidFill>
              </a:rPr>
              <a:t>Digitization of INIS </a:t>
            </a:r>
            <a:r>
              <a:rPr lang="en-GB" sz="2000" b="1" dirty="0" smtClean="0">
                <a:solidFill>
                  <a:srgbClr val="FFFFCC"/>
                </a:solidFill>
              </a:rPr>
              <a:t>Microfiche Collection</a:t>
            </a:r>
            <a:endParaRPr lang="en-GB" sz="1800" b="1" dirty="0"/>
          </a:p>
        </p:txBody>
      </p:sp>
      <p:sp>
        <p:nvSpPr>
          <p:cNvPr id="6" name="AutoShape 2" descr="https://www.law.louisville.edu/sites/www.law.louisville.edu/files/microfiche.jpg"/>
          <p:cNvSpPr>
            <a:spLocks noChangeAspect="1" noChangeArrowheads="1"/>
          </p:cNvSpPr>
          <p:nvPr/>
        </p:nvSpPr>
        <p:spPr bwMode="auto">
          <a:xfrm>
            <a:off x="155575" y="-1058863"/>
            <a:ext cx="23812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88840"/>
            <a:ext cx="238125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1628800"/>
            <a:ext cx="48965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GB" sz="1600" dirty="0" smtClean="0"/>
              <a:t>Since </a:t>
            </a:r>
            <a:r>
              <a:rPr lang="en-GB" sz="1600" dirty="0"/>
              <a:t>its creation in 1970 until 1996, INIS collected and converted to microfiche over </a:t>
            </a:r>
            <a:r>
              <a:rPr lang="en-GB" sz="1600" dirty="0" smtClean="0"/>
              <a:t>312,000 </a:t>
            </a:r>
            <a:r>
              <a:rPr lang="en-GB" sz="1600" dirty="0"/>
              <a:t>non-conventional literature (NCL) </a:t>
            </a:r>
            <a:r>
              <a:rPr lang="en-GB" sz="1600" dirty="0" smtClean="0"/>
              <a:t>reports </a:t>
            </a:r>
            <a:r>
              <a:rPr lang="en-GB" sz="1600" dirty="0"/>
              <a:t>received from member states and international organizations</a:t>
            </a:r>
            <a:r>
              <a:rPr lang="en-GB" sz="1600" dirty="0" smtClean="0"/>
              <a:t>.</a:t>
            </a:r>
          </a:p>
          <a:p>
            <a:pPr marL="171450" indent="-171450">
              <a:buFont typeface="Wingdings" pitchFamily="2" charset="2"/>
              <a:buChar char="§"/>
            </a:pPr>
            <a:endParaRPr lang="en-GB" sz="1600" dirty="0"/>
          </a:p>
          <a:p>
            <a:pPr marL="171450" indent="-171450">
              <a:buFont typeface="Wingdings" pitchFamily="2" charset="2"/>
              <a:buChar char="§"/>
            </a:pPr>
            <a:r>
              <a:rPr lang="en-GB" sz="1600" dirty="0" smtClean="0"/>
              <a:t>The </a:t>
            </a:r>
            <a:r>
              <a:rPr lang="en-GB" sz="1600" dirty="0"/>
              <a:t>microfiche collection contains over 1 million items, </a:t>
            </a:r>
            <a:r>
              <a:rPr lang="en-GB" sz="1600" dirty="0" smtClean="0"/>
              <a:t>with </a:t>
            </a:r>
            <a:r>
              <a:rPr lang="en-GB" sz="1600" dirty="0"/>
              <a:t>an estimated total of 25 million pages of full-texts. </a:t>
            </a:r>
          </a:p>
          <a:p>
            <a:pPr marL="171450" indent="-171450">
              <a:buFont typeface="Wingdings" pitchFamily="2" charset="2"/>
              <a:buChar char="§"/>
            </a:pPr>
            <a:endParaRPr lang="en-GB" sz="1600" dirty="0" smtClean="0"/>
          </a:p>
          <a:p>
            <a:pPr marL="171450" indent="-171450">
              <a:buFont typeface="Wingdings" pitchFamily="2" charset="2"/>
              <a:buChar char="§"/>
            </a:pPr>
            <a:r>
              <a:rPr lang="en-GB" sz="1600" dirty="0" smtClean="0"/>
              <a:t>In </a:t>
            </a:r>
            <a:r>
              <a:rPr lang="en-GB" sz="1600" dirty="0"/>
              <a:t>1997, the INIS Secretariat replaced the microfiche-based production system with an imaging system to process and </a:t>
            </a:r>
            <a:r>
              <a:rPr lang="en-GB" sz="1600" dirty="0" smtClean="0"/>
              <a:t>to </a:t>
            </a:r>
            <a:r>
              <a:rPr lang="en-GB" sz="1600" dirty="0"/>
              <a:t>disseminate all NCL documents in electronic format.</a:t>
            </a:r>
          </a:p>
        </p:txBody>
      </p:sp>
    </p:spTree>
    <p:extLst>
      <p:ext uri="{BB962C8B-B14F-4D97-AF65-F5344CB8AC3E}">
        <p14:creationId xmlns:p14="http://schemas.microsoft.com/office/powerpoint/2010/main" val="9782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929491"/>
              </p:ext>
            </p:extLst>
          </p:nvPr>
        </p:nvGraphicFramePr>
        <p:xfrm>
          <a:off x="5076056" y="1916835"/>
          <a:ext cx="3672408" cy="2593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7362"/>
                <a:gridCol w="882679"/>
                <a:gridCol w="963099"/>
                <a:gridCol w="749268"/>
              </a:tblGrid>
              <a:tr h="398994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2060"/>
                          </a:solidFill>
                          <a:effectLst/>
                        </a:rPr>
                        <a:t>Year</a:t>
                      </a:r>
                      <a:endParaRPr lang="en-GB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2060"/>
                          </a:solidFill>
                          <a:effectLst/>
                        </a:rPr>
                        <a:t>PDF</a:t>
                      </a:r>
                      <a:endParaRPr lang="en-GB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2060"/>
                          </a:solidFill>
                          <a:effectLst/>
                        </a:rPr>
                        <a:t>Pages</a:t>
                      </a:r>
                      <a:endParaRPr lang="en-GB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2060"/>
                          </a:solidFill>
                          <a:effectLst/>
                        </a:rPr>
                        <a:t>Size (GB)</a:t>
                      </a:r>
                      <a:endParaRPr lang="en-GB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566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49 574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3.7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2004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19 962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1 325 217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36.5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2005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36 935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1 577 365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32.1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2006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23 163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1 367 637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33.3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2007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9 313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668 769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16.3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2008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25 675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1 228 057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29.7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2009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81 221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3 939 811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77.3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2010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33 881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1 969 110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45.9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2011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24 027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511 990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16.2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2012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20 434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843 579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40.7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49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2060"/>
                          </a:solidFill>
                          <a:effectLst/>
                        </a:rPr>
                        <a:t>Total:</a:t>
                      </a:r>
                      <a:endParaRPr lang="en-GB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2060"/>
                          </a:solidFill>
                          <a:effectLst/>
                        </a:rPr>
                        <a:t>275 177</a:t>
                      </a:r>
                      <a:endParaRPr lang="en-GB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2060"/>
                          </a:solidFill>
                          <a:effectLst/>
                        </a:rPr>
                        <a:t>13 481 109</a:t>
                      </a:r>
                      <a:endParaRPr lang="en-GB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2060"/>
                          </a:solidFill>
                          <a:effectLst/>
                        </a:rPr>
                        <a:t>331.8</a:t>
                      </a:r>
                      <a:endParaRPr lang="en-GB" sz="12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412776"/>
            <a:ext cx="4320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Digitization </a:t>
            </a:r>
            <a:r>
              <a:rPr lang="en-GB" sz="1800" dirty="0"/>
              <a:t>of the INIS NCL Collection on </a:t>
            </a:r>
            <a:r>
              <a:rPr lang="en-GB" sz="1800" dirty="0" smtClean="0"/>
              <a:t>Microfiche started  in 2003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Close to 80% of the microfiche collection digitized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3 million pages still remain on microfiche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Part of the digitization done internally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Large part or digitization outsourced, while internal quality control maintained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Each digitization effort was preceded by efforts to avoid duplication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800" dirty="0" smtClean="0"/>
              <a:t>Close collaboration with INIS Member States</a:t>
            </a:r>
            <a:endParaRPr lang="en-GB" sz="18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Digitization of INIS </a:t>
            </a:r>
            <a:r>
              <a:rPr lang="en-GB" sz="2000" b="1" dirty="0" smtClean="0">
                <a:solidFill>
                  <a:srgbClr val="FFFFCC"/>
                </a:solidFill>
              </a:rPr>
              <a:t>Microfiche Collection (cont.)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412776"/>
            <a:ext cx="756084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rgbClr val="FFFF00"/>
                </a:solidFill>
              </a:rPr>
              <a:t>INIS Image creation Process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GB" sz="1800" b="1" dirty="0">
              <a:solidFill>
                <a:srgbClr val="FFFF0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Benchmarking</a:t>
            </a:r>
            <a:r>
              <a:rPr lang="en-GB" sz="1800" dirty="0" smtClean="0">
                <a:solidFill>
                  <a:srgbClr val="EAEAEA"/>
                </a:solidFill>
              </a:rPr>
              <a:t> </a:t>
            </a:r>
            <a:r>
              <a:rPr lang="en-GB" sz="1400" dirty="0" smtClean="0">
                <a:solidFill>
                  <a:srgbClr val="EAEAEA"/>
                </a:solidFill>
              </a:rPr>
              <a:t>(probability for success, digitizing requirements)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Source </a:t>
            </a:r>
            <a:r>
              <a:rPr lang="en-GB" sz="1800" dirty="0">
                <a:solidFill>
                  <a:srgbClr val="FFFFCC"/>
                </a:solidFill>
              </a:rPr>
              <a:t>material </a:t>
            </a:r>
            <a:r>
              <a:rPr lang="en-GB" sz="1800" dirty="0" smtClean="0">
                <a:solidFill>
                  <a:srgbClr val="FFFFCC"/>
                </a:solidFill>
              </a:rPr>
              <a:t>types </a:t>
            </a:r>
            <a:r>
              <a:rPr lang="en-GB" sz="1400" dirty="0" smtClean="0">
                <a:solidFill>
                  <a:srgbClr val="EAEAEA"/>
                </a:solidFill>
              </a:rPr>
              <a:t>(printed, microfiche, drawings and formulas)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Preparation </a:t>
            </a:r>
            <a:r>
              <a:rPr lang="en-GB" sz="1400" dirty="0" smtClean="0">
                <a:solidFill>
                  <a:srgbClr val="EAEAEA"/>
                </a:solidFill>
              </a:rPr>
              <a:t>(physical, structural, conditions/characteristics)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Scanning</a:t>
            </a:r>
            <a:r>
              <a:rPr lang="en-GB" sz="1800" dirty="0" smtClean="0">
                <a:solidFill>
                  <a:srgbClr val="EAEAEA"/>
                </a:solidFill>
              </a:rPr>
              <a:t> </a:t>
            </a:r>
            <a:r>
              <a:rPr lang="en-GB" sz="1400" dirty="0" smtClean="0">
                <a:solidFill>
                  <a:srgbClr val="EAEAEA"/>
                </a:solidFill>
              </a:rPr>
              <a:t>(capture mode/</a:t>
            </a:r>
            <a:r>
              <a:rPr lang="en-GB" sz="1400" dirty="0" err="1" smtClean="0">
                <a:solidFill>
                  <a:srgbClr val="EAEAEA"/>
                </a:solidFill>
              </a:rPr>
              <a:t>bitonal</a:t>
            </a:r>
            <a:r>
              <a:rPr lang="en-GB" sz="1400" dirty="0" smtClean="0">
                <a:solidFill>
                  <a:srgbClr val="EAEAEA"/>
                </a:solidFill>
              </a:rPr>
              <a:t>/grayscale/colour, optical resolution 300-600 dpi </a:t>
            </a:r>
            <a:r>
              <a:rPr lang="en-GB" sz="1400" dirty="0" err="1" smtClean="0">
                <a:solidFill>
                  <a:srgbClr val="EAEAEA"/>
                </a:solidFill>
              </a:rPr>
              <a:t>bitonal</a:t>
            </a:r>
            <a:r>
              <a:rPr lang="en-GB" sz="1400" dirty="0" smtClean="0">
                <a:solidFill>
                  <a:srgbClr val="EAEAEA"/>
                </a:solidFill>
              </a:rPr>
              <a:t>, 200-300 dpi colour/greyscale)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Quality control </a:t>
            </a:r>
            <a:r>
              <a:rPr lang="en-GB" sz="1400" dirty="0" smtClean="0">
                <a:solidFill>
                  <a:srgbClr val="EAEAEA"/>
                </a:solidFill>
              </a:rPr>
              <a:t>(</a:t>
            </a:r>
            <a:r>
              <a:rPr lang="en-GB" sz="1400" dirty="0"/>
              <a:t>accuracy and </a:t>
            </a:r>
            <a:r>
              <a:rPr lang="en-GB" sz="1400" dirty="0" smtClean="0"/>
              <a:t>completeness, </a:t>
            </a:r>
            <a:r>
              <a:rPr lang="en-GB" sz="1400" dirty="0"/>
              <a:t>data integrity, metadata correctness</a:t>
            </a:r>
            <a:r>
              <a:rPr lang="en-GB" sz="1400" dirty="0" smtClean="0"/>
              <a:t>, ‘checksum’ for authenticity and integrity of digital files</a:t>
            </a:r>
            <a:r>
              <a:rPr lang="en-GB" sz="1400" dirty="0" smtClean="0">
                <a:solidFill>
                  <a:srgbClr val="EAEAEA"/>
                </a:solidFill>
              </a:rPr>
              <a:t>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Image enhancement </a:t>
            </a:r>
            <a:r>
              <a:rPr lang="en-GB" sz="1400" dirty="0" smtClean="0">
                <a:solidFill>
                  <a:srgbClr val="EAEAEA"/>
                </a:solidFill>
              </a:rPr>
              <a:t>(</a:t>
            </a:r>
            <a:r>
              <a:rPr lang="en-GB" sz="1400" dirty="0" err="1"/>
              <a:t>despeckling</a:t>
            </a:r>
            <a:r>
              <a:rPr lang="en-GB" sz="1400" dirty="0"/>
              <a:t>, </a:t>
            </a:r>
            <a:r>
              <a:rPr lang="en-GB" sz="1400" dirty="0" err="1"/>
              <a:t>deskewing</a:t>
            </a:r>
            <a:r>
              <a:rPr lang="en-GB" sz="1400" dirty="0"/>
              <a:t>, noise reduction, black border removal; colour and tone adjustment</a:t>
            </a:r>
            <a:r>
              <a:rPr lang="en-GB" sz="1400" dirty="0" smtClean="0">
                <a:solidFill>
                  <a:srgbClr val="EAEAEA"/>
                </a:solidFill>
              </a:rPr>
              <a:t>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File formats </a:t>
            </a:r>
            <a:r>
              <a:rPr lang="en-GB" sz="1400" dirty="0" smtClean="0">
                <a:solidFill>
                  <a:srgbClr val="EAEAEA"/>
                </a:solidFill>
              </a:rPr>
              <a:t>(TIFF Group IV, PDF, PDF/A)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Compression</a:t>
            </a:r>
            <a:r>
              <a:rPr lang="en-GB" sz="1800" dirty="0" smtClean="0">
                <a:solidFill>
                  <a:srgbClr val="EAEAEA"/>
                </a:solidFill>
              </a:rPr>
              <a:t> </a:t>
            </a:r>
            <a:r>
              <a:rPr lang="en-GB" sz="1400" dirty="0" smtClean="0">
                <a:solidFill>
                  <a:srgbClr val="EAEAEA"/>
                </a:solidFill>
              </a:rPr>
              <a:t>(JBIG2 for black &amp; white web optimization, JPEG for </a:t>
            </a:r>
            <a:r>
              <a:rPr lang="en-GB" sz="1400" dirty="0" err="1" smtClean="0">
                <a:solidFill>
                  <a:srgbClr val="EAEAEA"/>
                </a:solidFill>
              </a:rPr>
              <a:t>color</a:t>
            </a:r>
            <a:r>
              <a:rPr lang="en-GB" sz="1400" dirty="0" smtClean="0">
                <a:solidFill>
                  <a:srgbClr val="EAEAEA"/>
                </a:solidFill>
              </a:rPr>
              <a:t>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EAEAEA"/>
                </a:solidFill>
              </a:rPr>
              <a:t>File </a:t>
            </a:r>
            <a:r>
              <a:rPr lang="en-GB" sz="1400" dirty="0">
                <a:solidFill>
                  <a:srgbClr val="EAEAEA"/>
                </a:solidFill>
              </a:rPr>
              <a:t>naming </a:t>
            </a:r>
            <a:r>
              <a:rPr lang="en-GB" sz="1400" dirty="0" smtClean="0">
                <a:solidFill>
                  <a:srgbClr val="EAEAEA"/>
                </a:solidFill>
              </a:rPr>
              <a:t>convention (required consistency throughout the Collection)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Optical </a:t>
            </a:r>
            <a:r>
              <a:rPr lang="en-GB" sz="1800" dirty="0">
                <a:solidFill>
                  <a:srgbClr val="FFFFCC"/>
                </a:solidFill>
              </a:rPr>
              <a:t>character </a:t>
            </a:r>
            <a:r>
              <a:rPr lang="en-GB" sz="1800" dirty="0" smtClean="0">
                <a:solidFill>
                  <a:srgbClr val="FFFFCC"/>
                </a:solidFill>
              </a:rPr>
              <a:t>recognition (OCR)</a:t>
            </a:r>
            <a:r>
              <a:rPr lang="en-GB" sz="1800" dirty="0" smtClean="0">
                <a:solidFill>
                  <a:srgbClr val="EAEAEA"/>
                </a:solidFill>
              </a:rPr>
              <a:t> </a:t>
            </a:r>
            <a:r>
              <a:rPr lang="en-GB" sz="1400" dirty="0" smtClean="0">
                <a:solidFill>
                  <a:srgbClr val="EAEAEA"/>
                </a:solidFill>
              </a:rPr>
              <a:t>(ABBYY </a:t>
            </a:r>
            <a:r>
              <a:rPr lang="en-GB" sz="1400" dirty="0" err="1" smtClean="0">
                <a:solidFill>
                  <a:srgbClr val="EAEAEA"/>
                </a:solidFill>
              </a:rPr>
              <a:t>FineReader</a:t>
            </a:r>
            <a:r>
              <a:rPr lang="en-GB" sz="1400" dirty="0" smtClean="0">
                <a:solidFill>
                  <a:srgbClr val="EAEAEA"/>
                </a:solidFill>
              </a:rPr>
              <a:t>  and Adobe Acrobat)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Storage</a:t>
            </a:r>
            <a:r>
              <a:rPr lang="en-GB" sz="1800" dirty="0" smtClean="0">
                <a:solidFill>
                  <a:srgbClr val="EAEAEA"/>
                </a:solidFill>
              </a:rPr>
              <a:t> </a:t>
            </a:r>
            <a:r>
              <a:rPr lang="en-GB" sz="1400" dirty="0" smtClean="0">
                <a:solidFill>
                  <a:srgbClr val="EAEAEA"/>
                </a:solidFill>
              </a:rPr>
              <a:t>(online, offline Blu-ray discs, and offsite storage)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Preservation planning </a:t>
            </a:r>
            <a:r>
              <a:rPr lang="en-GB" sz="1400" dirty="0" smtClean="0">
                <a:solidFill>
                  <a:srgbClr val="EAEAEA"/>
                </a:solidFill>
              </a:rPr>
              <a:t>(migration, emulation, refreshing)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FFFFCC"/>
                </a:solidFill>
              </a:rPr>
              <a:t>Metadata creation </a:t>
            </a:r>
            <a:r>
              <a:rPr lang="en-GB" sz="1400" dirty="0" smtClean="0">
                <a:solidFill>
                  <a:srgbClr val="EAEAEA"/>
                </a:solidFill>
              </a:rPr>
              <a:t>(technical metadata and bibliographic metadata)</a:t>
            </a:r>
            <a:endParaRPr lang="en-GB" sz="1400" dirty="0">
              <a:solidFill>
                <a:srgbClr val="EAEAEA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en-GB" sz="1800" dirty="0">
              <a:solidFill>
                <a:srgbClr val="EAEAEA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>
                <a:solidFill>
                  <a:srgbClr val="FFFFCC"/>
                </a:solidFill>
              </a:rPr>
              <a:t>Digitization of </a:t>
            </a:r>
            <a:r>
              <a:rPr lang="en-GB" sz="2000" b="1" dirty="0" smtClean="0">
                <a:solidFill>
                  <a:srgbClr val="FFFFCC"/>
                </a:solidFill>
              </a:rPr>
              <a:t>INIS Microfiche Collection (cont.)</a:t>
            </a:r>
            <a:endParaRPr lang="en-GB" sz="1800" b="1" dirty="0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75608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rgbClr val="FFFF00"/>
                </a:solidFill>
              </a:rPr>
              <a:t>INIS digitization software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err="1">
                <a:solidFill>
                  <a:srgbClr val="FFFFCC"/>
                </a:solidFill>
              </a:rPr>
              <a:t>Techsoft</a:t>
            </a:r>
            <a:r>
              <a:rPr lang="en-GB" sz="1800" dirty="0">
                <a:solidFill>
                  <a:srgbClr val="FFFFCC"/>
                </a:solidFill>
              </a:rPr>
              <a:t> </a:t>
            </a:r>
            <a:r>
              <a:rPr lang="en-GB" sz="1800" dirty="0" err="1">
                <a:solidFill>
                  <a:srgbClr val="FFFFCC"/>
                </a:solidFill>
              </a:rPr>
              <a:t>PixEdit</a:t>
            </a:r>
            <a:r>
              <a:rPr lang="en-GB" sz="1800" dirty="0">
                <a:solidFill>
                  <a:srgbClr val="FFFFCC"/>
                </a:solidFill>
              </a:rPr>
              <a:t> </a:t>
            </a:r>
            <a:r>
              <a:rPr lang="en-GB" sz="1800" dirty="0" smtClean="0">
                <a:solidFill>
                  <a:srgbClr val="FFFFCC"/>
                </a:solidFill>
              </a:rPr>
              <a:t>v.7.11.18 </a:t>
            </a:r>
            <a:r>
              <a:rPr lang="en-GB" sz="1400" dirty="0" smtClean="0"/>
              <a:t>(advanced image editing)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>
                <a:solidFill>
                  <a:srgbClr val="FFFFCC"/>
                </a:solidFill>
              </a:rPr>
              <a:t>ABBYY </a:t>
            </a:r>
            <a:r>
              <a:rPr lang="en-GB" sz="1800" dirty="0" err="1">
                <a:solidFill>
                  <a:srgbClr val="FFFFCC"/>
                </a:solidFill>
              </a:rPr>
              <a:t>FineReader</a:t>
            </a:r>
            <a:r>
              <a:rPr lang="en-GB" sz="1800" dirty="0">
                <a:solidFill>
                  <a:srgbClr val="FFFFCC"/>
                </a:solidFill>
              </a:rPr>
              <a:t> 11 Corporate </a:t>
            </a:r>
            <a:r>
              <a:rPr lang="en-GB" sz="1800" dirty="0" smtClean="0">
                <a:solidFill>
                  <a:srgbClr val="FFFFCC"/>
                </a:solidFill>
              </a:rPr>
              <a:t>Edition</a:t>
            </a:r>
            <a:r>
              <a:rPr lang="en-GB" sz="1800" dirty="0" smtClean="0"/>
              <a:t> </a:t>
            </a:r>
            <a:r>
              <a:rPr lang="en-GB" sz="1400" dirty="0" smtClean="0"/>
              <a:t>(OCR)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>
                <a:solidFill>
                  <a:srgbClr val="FFFFCC"/>
                </a:solidFill>
              </a:rPr>
              <a:t>Adobe Acrobat X </a:t>
            </a:r>
            <a:r>
              <a:rPr lang="en-GB" sz="1800" dirty="0" smtClean="0">
                <a:solidFill>
                  <a:srgbClr val="FFFFCC"/>
                </a:solidFill>
              </a:rPr>
              <a:t>Professional </a:t>
            </a:r>
            <a:r>
              <a:rPr lang="en-GB" sz="1400" dirty="0" smtClean="0"/>
              <a:t>(conversion to PDF/A, OCR of Chinese Simplified, Japanese and Korean)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GB" sz="1800" dirty="0" err="1">
                <a:solidFill>
                  <a:srgbClr val="FFFFCC"/>
                </a:solidFill>
              </a:rPr>
              <a:t>Kofax</a:t>
            </a:r>
            <a:r>
              <a:rPr lang="en-GB" sz="1800" dirty="0">
                <a:solidFill>
                  <a:srgbClr val="FFFFCC"/>
                </a:solidFill>
              </a:rPr>
              <a:t> Virtual </a:t>
            </a:r>
            <a:r>
              <a:rPr lang="en-GB" sz="1800" dirty="0" err="1">
                <a:solidFill>
                  <a:srgbClr val="FFFFCC"/>
                </a:solidFill>
              </a:rPr>
              <a:t>ReScan</a:t>
            </a:r>
            <a:r>
              <a:rPr lang="en-GB" sz="1800" dirty="0">
                <a:solidFill>
                  <a:srgbClr val="FFFFCC"/>
                </a:solidFill>
              </a:rPr>
              <a:t> (VRS) + Kodak Perfect </a:t>
            </a:r>
            <a:r>
              <a:rPr lang="en-GB" sz="1800" dirty="0" smtClean="0">
                <a:solidFill>
                  <a:srgbClr val="FFFFCC"/>
                </a:solidFill>
              </a:rPr>
              <a:t>Page </a:t>
            </a:r>
            <a:r>
              <a:rPr lang="en-GB" sz="1400" dirty="0" smtClean="0"/>
              <a:t>(image enhancement)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GB" sz="1400" dirty="0">
              <a:solidFill>
                <a:srgbClr val="EAEAEA"/>
              </a:solidFill>
            </a:endParaRPr>
          </a:p>
          <a:p>
            <a:pPr algn="just"/>
            <a:r>
              <a:rPr lang="en-GB" sz="1800" b="1" dirty="0" smtClean="0">
                <a:solidFill>
                  <a:srgbClr val="FFFF00"/>
                </a:solidFill>
              </a:rPr>
              <a:t>INIS digitization hardware</a:t>
            </a:r>
            <a:endParaRPr lang="en-GB" sz="1800" dirty="0">
              <a:solidFill>
                <a:srgbClr val="EAEAEA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GB" sz="2000" b="1" dirty="0">
                <a:solidFill>
                  <a:srgbClr val="FFFFCC"/>
                </a:solidFill>
              </a:rPr>
              <a:t>Digitization of </a:t>
            </a:r>
            <a:r>
              <a:rPr lang="en-GB" sz="2000" b="1" dirty="0" smtClean="0">
                <a:solidFill>
                  <a:srgbClr val="FFFFCC"/>
                </a:solidFill>
              </a:rPr>
              <a:t>INIS Microfiche Collection (cont.)</a:t>
            </a:r>
            <a:endParaRPr lang="en-GB" sz="1800" b="1" dirty="0">
              <a:solidFill>
                <a:srgbClr val="EAEAEA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751003"/>
              </p:ext>
            </p:extLst>
          </p:nvPr>
        </p:nvGraphicFramePr>
        <p:xfrm>
          <a:off x="1691680" y="3501008"/>
          <a:ext cx="5760639" cy="2636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946"/>
                <a:gridCol w="892468"/>
                <a:gridCol w="738574"/>
                <a:gridCol w="779573"/>
                <a:gridCol w="445640"/>
                <a:gridCol w="1357717"/>
                <a:gridCol w="641721"/>
              </a:tblGrid>
              <a:tr h="438954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Scanner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Type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Paper size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Resolution (dpi)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Bit-in-depth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Speed (A4, 200 dpi)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ADF</a:t>
                      </a:r>
                      <a:endParaRPr lang="en-GB" sz="1200">
                        <a:effectLst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Page capacity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386168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Fujitsu 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fi-5750c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with VRS Pro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Colour; ADF/flatbed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A8 – A3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Up to 34 inches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 to 600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24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110 p/min (simplex)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55 p/min (duplex)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200 p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529708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Kodak i1440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Colour; ADF/flatbed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A5 – A3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Up to 600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Optical Resolution 300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16 - 48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50  p/min (simplex)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100 p/min (duplex)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150 p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44451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SunRise 2000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Microfiche scanner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A0-A4 reductions 7x-50x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CCD 3600-8800 </a:t>
                      </a:r>
                      <a:endParaRPr lang="en-GB" sz="1200">
                        <a:effectLst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True Resolution 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Up to 2500 frames/hr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  <a:tr h="33338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SunRise Apollo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Microfiche scanner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A0-A4 reductions 7x-50x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Up to 3600 frames/hr</a:t>
                      </a:r>
                      <a:endParaRPr lang="en-GB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195" marR="3619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7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388" y="333375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GB" sz="2000" b="1" dirty="0" smtClean="0">
                <a:solidFill>
                  <a:srgbClr val="FFFFCC"/>
                </a:solidFill>
                <a:latin typeface="Times New Roman" pitchFamily="18" charset="0"/>
              </a:rPr>
              <a:t>Digitization of Printed IAEA Publications</a:t>
            </a:r>
            <a:endParaRPr lang="en-GB" sz="2000" b="1" dirty="0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340768"/>
            <a:ext cx="669674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2000" dirty="0">
                <a:solidFill>
                  <a:srgbClr val="FFFF00"/>
                </a:solidFill>
              </a:rPr>
              <a:t>Completed </a:t>
            </a:r>
            <a:r>
              <a:rPr lang="en-GB" sz="2000" dirty="0" smtClean="0">
                <a:solidFill>
                  <a:srgbClr val="FFFF00"/>
                </a:solidFill>
              </a:rPr>
              <a:t>projects</a:t>
            </a:r>
            <a:endParaRPr lang="en-GB" sz="2000" dirty="0">
              <a:solidFill>
                <a:srgbClr val="FFFF00"/>
              </a:solidFill>
            </a:endParaRPr>
          </a:p>
          <a:p>
            <a:pPr marL="742950" lvl="1" indent="-285750" eaLnBrk="1" hangingPunct="1">
              <a:buFont typeface="Arial" pitchFamily="34" charset="0"/>
              <a:buChar char="•"/>
            </a:pPr>
            <a:r>
              <a:rPr lang="en-GB" sz="1800" dirty="0"/>
              <a:t>IAEA Bulletin</a:t>
            </a:r>
          </a:p>
          <a:p>
            <a:pPr marL="742950" lvl="1" indent="-285750" eaLnBrk="1" hangingPunct="1">
              <a:buFont typeface="Arial" pitchFamily="34" charset="0"/>
              <a:buChar char="•"/>
            </a:pPr>
            <a:r>
              <a:rPr lang="en-GB" sz="1800" dirty="0"/>
              <a:t>IAEA General Conference</a:t>
            </a:r>
          </a:p>
          <a:p>
            <a:pPr marL="742950" lvl="1" indent="-285750" eaLnBrk="1" hangingPunct="1">
              <a:buFont typeface="Arial" pitchFamily="34" charset="0"/>
              <a:buChar char="•"/>
            </a:pPr>
            <a:r>
              <a:rPr lang="en-GB" sz="1800" dirty="0" smtClean="0"/>
              <a:t>INDC Technical documentation</a:t>
            </a:r>
            <a:endParaRPr lang="en-GB" sz="1800" dirty="0"/>
          </a:p>
          <a:p>
            <a:pPr marL="742950" lvl="1" indent="-285750" eaLnBrk="1" hangingPunct="1">
              <a:buFont typeface="Arial" pitchFamily="34" charset="0"/>
              <a:buChar char="•"/>
            </a:pPr>
            <a:r>
              <a:rPr lang="en-GB" sz="1800" dirty="0"/>
              <a:t>IAEA Technical Reports Series (TRS</a:t>
            </a:r>
            <a:r>
              <a:rPr lang="en-GB" sz="1800" dirty="0" smtClean="0"/>
              <a:t>)</a:t>
            </a:r>
          </a:p>
          <a:p>
            <a:pPr marL="742950" lvl="1" indent="-285750" eaLnBrk="1" hangingPunct="1">
              <a:buFont typeface="Arial" pitchFamily="34" charset="0"/>
              <a:buChar char="•"/>
            </a:pPr>
            <a:endParaRPr lang="en-GB" sz="1800" dirty="0"/>
          </a:p>
          <a:p>
            <a:pPr eaLnBrk="1" hangingPunct="1"/>
            <a:r>
              <a:rPr lang="en-GB" sz="2000" dirty="0">
                <a:solidFill>
                  <a:srgbClr val="FFFF00"/>
                </a:solidFill>
              </a:rPr>
              <a:t>On-going </a:t>
            </a:r>
            <a:r>
              <a:rPr lang="en-GB" sz="2000" dirty="0" smtClean="0">
                <a:solidFill>
                  <a:srgbClr val="FFFF00"/>
                </a:solidFill>
              </a:rPr>
              <a:t>projects</a:t>
            </a:r>
            <a:endParaRPr lang="en-GB" sz="2000" dirty="0">
              <a:solidFill>
                <a:srgbClr val="FFFF00"/>
              </a:solidFill>
            </a:endParaRP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GB" sz="1800" dirty="0"/>
              <a:t>Out of Print IAEA </a:t>
            </a:r>
            <a:r>
              <a:rPr lang="en-GB" sz="1800" dirty="0" smtClean="0"/>
              <a:t>Publications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GB" sz="1800" dirty="0" smtClean="0"/>
              <a:t>Proceedings </a:t>
            </a:r>
            <a:r>
              <a:rPr lang="en-GB" sz="1800" dirty="0"/>
              <a:t>Series</a:t>
            </a:r>
          </a:p>
          <a:p>
            <a:pPr marL="1257300" lvl="2" indent="-342900" eaLnBrk="1" hangingPunct="1">
              <a:buFont typeface="Arial" pitchFamily="34" charset="0"/>
              <a:buChar char="•"/>
            </a:pPr>
            <a:r>
              <a:rPr lang="en-GB" sz="1800" dirty="0"/>
              <a:t>Safety Series (IAEA/NS)</a:t>
            </a: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GB" sz="1800" dirty="0"/>
              <a:t>Photo Archival Project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594</TotalTime>
  <Words>992</Words>
  <Application>Microsoft Office PowerPoint</Application>
  <PresentationFormat>On-screen Show (4:3)</PresentationFormat>
  <Paragraphs>211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IAEA Dark Blue</vt:lpstr>
      <vt:lpstr>1_IAEA Dark Blue</vt:lpstr>
      <vt:lpstr>Digital Preservation at INIS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70</cp:revision>
  <cp:lastPrinted>2004-04-01T15:23:10Z</cp:lastPrinted>
  <dcterms:created xsi:type="dcterms:W3CDTF">2012-09-19T07:40:15Z</dcterms:created>
  <dcterms:modified xsi:type="dcterms:W3CDTF">2012-11-02T12:00:58Z</dcterms:modified>
</cp:coreProperties>
</file>