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</p:sldMasterIdLst>
  <p:notesMasterIdLst>
    <p:notesMasterId r:id="rId14"/>
  </p:notesMasterIdLst>
  <p:handoutMasterIdLst>
    <p:handoutMasterId r:id="rId15"/>
  </p:handoutMasterIdLst>
  <p:sldIdLst>
    <p:sldId id="258" r:id="rId3"/>
    <p:sldId id="257" r:id="rId4"/>
    <p:sldId id="259" r:id="rId5"/>
    <p:sldId id="279" r:id="rId6"/>
    <p:sldId id="278" r:id="rId7"/>
    <p:sldId id="284" r:id="rId8"/>
    <p:sldId id="280" r:id="rId9"/>
    <p:sldId id="285" r:id="rId10"/>
    <p:sldId id="286" r:id="rId11"/>
    <p:sldId id="283" r:id="rId12"/>
    <p:sldId id="277" r:id="rId13"/>
  </p:sldIdLst>
  <p:sldSz cx="9144000" cy="6858000" type="screen4x3"/>
  <p:notesSz cx="6640513" cy="9904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366CC"/>
    <a:srgbClr val="0066CC"/>
    <a:srgbClr val="5F5F5F"/>
    <a:srgbClr val="3333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 varScale="1">
        <p:scale>
          <a:sx n="115" d="100"/>
          <a:sy n="115" d="100"/>
        </p:scale>
        <p:origin x="-108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2375" y="0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2375" y="9409113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2EDCA1-40D0-43D2-97B4-71D42EE379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36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813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0788" y="0"/>
            <a:ext cx="287813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0F170-17E9-47FC-8F0C-4E7519962252}" type="datetimeFigureOut">
              <a:rPr lang="en-GB" smtClean="0"/>
              <a:t>2012-11-13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4550" y="742950"/>
            <a:ext cx="4951413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3575" y="4705350"/>
            <a:ext cx="5313363" cy="4456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7525"/>
            <a:ext cx="287813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0788" y="9407525"/>
            <a:ext cx="287813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81DFA-84A8-4167-A44B-B842F20E7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017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Text Box 10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>
              <a:spcBef>
                <a:spcPct val="50000"/>
              </a:spcBef>
            </a:pPr>
            <a:r>
              <a:rPr lang="en-US" sz="900" b="1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4107" name="Picture 11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4108" name="Picture 12" descr="\\161.5.128.084\MTIT-Home\ALICV\My Documents\My Pictures\IAEAPresBkngd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2F345-1B9A-45C0-8B74-17EA4A07F4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0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04934-012D-4DF9-B835-9FFD691C91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49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5458639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B4D9E-4F34-4821-9A61-3891DBF24B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42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E29A-750F-42B4-BF77-C351C45359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54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D9EB3-F04F-4925-A6B3-5BAF4C4487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270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9FB0B-E977-4904-A017-6730192446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281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9D33-655A-447A-9B9B-F280D96D6C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99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82F18-3383-4755-8634-8B5377F6D1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A9633-5A97-44FF-8FF2-05FFA5E9E4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50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38AA2-A647-4DD3-8964-BF4D566E7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14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E3E8-1016-4D67-B73C-6D7C764A99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664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00938-F7D7-4537-9362-7D30EFDDB1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24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47288-7943-4096-8F4A-2EC151E8CC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42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A667A-88DC-41CD-B62D-FF4FBBE90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559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6343B-2295-47D0-A9B4-7B8049F684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9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AB21E-52F5-4BC7-9224-53A00F2968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5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5893F-404F-4FF0-867C-B02BCEEA40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4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BFCE1-F85A-4C1B-9A8E-974A0FA751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5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13801-2B02-4C2A-A24E-16D8D11920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0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4C37E-B6E0-4261-854F-FC73A50619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7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20301-097F-4C01-BD2E-869B22E9EB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4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3080" name="Picture 8" descr="slide_logo_bg2.jpg                                             00056D31Macintosh HD                   B746CC0A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516688" y="6381750"/>
            <a:ext cx="1943100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cs typeface="Arial" charset="0"/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2268538" y="6381750"/>
            <a:ext cx="4103687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  <a:cs typeface="Arial" charset="0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A6F44723-592B-4C92-BCBC-12929B4F764D}" type="slidenum">
              <a:rPr lang="en-GB">
                <a:cs typeface="Arial" charset="0"/>
              </a:rPr>
              <a:pPr>
                <a:defRPr/>
              </a:pPr>
              <a:t>‹#›</a:t>
            </a:fld>
            <a:endParaRPr lang="en-GB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883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iaea.org/ini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ta.gov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771650"/>
          </a:xfrm>
        </p:spPr>
        <p:txBody>
          <a:bodyPr/>
          <a:lstStyle/>
          <a:p>
            <a:pPr eaLnBrk="1" hangingPunct="1"/>
            <a:r>
              <a:rPr lang="en-GB" sz="2200" dirty="0" smtClean="0">
                <a:solidFill>
                  <a:schemeClr val="hlink"/>
                </a:solidFill>
              </a:rPr>
              <a:t>Open Data at NIS</a:t>
            </a:r>
            <a:r>
              <a:rPr lang="en-GB" sz="2400" dirty="0" smtClean="0">
                <a:solidFill>
                  <a:srgbClr val="EFF41C"/>
                </a:solidFill>
              </a:rPr>
              <a:t/>
            </a:r>
            <a:br>
              <a:rPr lang="en-GB" sz="2400" dirty="0" smtClean="0">
                <a:solidFill>
                  <a:srgbClr val="EFF41C"/>
                </a:solidFill>
              </a:rPr>
            </a:br>
            <a:endParaRPr lang="en-GB" sz="1600" b="0" dirty="0" smtClean="0">
              <a:solidFill>
                <a:schemeClr val="hlink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0351"/>
            <a:ext cx="9144000" cy="936402"/>
          </a:xfrm>
        </p:spPr>
        <p:txBody>
          <a:bodyPr/>
          <a:lstStyle/>
          <a:p>
            <a:pPr eaLnBrk="1" hangingPunct="1"/>
            <a:r>
              <a:rPr lang="en-GB" sz="1600" dirty="0" smtClean="0">
                <a:solidFill>
                  <a:schemeClr val="tx1"/>
                </a:solidFill>
                <a:latin typeface="Arial Rounded MT Bold" pitchFamily="34" charset="0"/>
              </a:rPr>
              <a:t>United Nations Library and Information Network for Knowledge Sharing (UN-LINKS)</a:t>
            </a:r>
            <a:r>
              <a:rPr lang="en-GB" sz="2400" dirty="0" smtClean="0">
                <a:solidFill>
                  <a:schemeClr val="tx1"/>
                </a:solidFill>
              </a:rPr>
              <a:t/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1400" dirty="0" smtClean="0">
                <a:solidFill>
                  <a:schemeClr val="tx1"/>
                </a:solidFill>
              </a:rPr>
              <a:t>24 - 26 October 2012, Rome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07950" y="3725863"/>
            <a:ext cx="89281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GB" sz="1600" dirty="0" smtClean="0">
                <a:solidFill>
                  <a:srgbClr val="EAEAEA"/>
                </a:solidFill>
                <a:latin typeface="Californian FB" pitchFamily="18" charset="0"/>
              </a:rPr>
              <a:t>Dobie </a:t>
            </a:r>
            <a:r>
              <a:rPr lang="en-GB" sz="1600" dirty="0" err="1" smtClean="0">
                <a:solidFill>
                  <a:srgbClr val="EAEAEA"/>
                </a:solidFill>
                <a:latin typeface="Californian FB" pitchFamily="18" charset="0"/>
              </a:rPr>
              <a:t>Savi</a:t>
            </a:r>
            <a:r>
              <a:rPr lang="en-GB" sz="1600" dirty="0" err="1" smtClean="0">
                <a:solidFill>
                  <a:srgbClr val="EAEAEA"/>
                </a:solidFill>
                <a:latin typeface="Californian FB" pitchFamily="18" charset="0"/>
                <a:cs typeface="Times New Roman" pitchFamily="18" charset="0"/>
              </a:rPr>
              <a:t>ć</a:t>
            </a:r>
            <a:endParaRPr lang="en-GB" sz="1600" dirty="0" smtClean="0">
              <a:solidFill>
                <a:srgbClr val="EAEAEA"/>
              </a:solidFill>
              <a:latin typeface="Californian FB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GB" sz="1600" dirty="0" smtClean="0">
                <a:solidFill>
                  <a:srgbClr val="EAEAEA"/>
                </a:solidFill>
                <a:latin typeface="Californian FB" pitchFamily="18" charset="0"/>
                <a:cs typeface="Times New Roman" pitchFamily="18" charset="0"/>
              </a:rPr>
              <a:t>Head, Nuclear Information Section (NIS)</a:t>
            </a:r>
          </a:p>
        </p:txBody>
      </p:sp>
    </p:spTree>
    <p:extLst>
      <p:ext uri="{BB962C8B-B14F-4D97-AF65-F5344CB8AC3E}">
        <p14:creationId xmlns:p14="http://schemas.microsoft.com/office/powerpoint/2010/main" val="40978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Conclusions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1797" y="1268760"/>
            <a:ext cx="792088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C000"/>
                </a:solidFill>
              </a:rPr>
              <a:t>On one hand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/>
              <a:t>Improve public service delivery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/>
              <a:t>We provide tremendous </a:t>
            </a:r>
            <a:r>
              <a:rPr lang="en-GB" sz="1600" dirty="0"/>
              <a:t>amount of </a:t>
            </a:r>
            <a:r>
              <a:rPr lang="en-GB" sz="1600" dirty="0" smtClean="0"/>
              <a:t>information via Web but we have to make it: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GB" sz="1400" dirty="0" smtClean="0"/>
              <a:t>easier </a:t>
            </a:r>
            <a:r>
              <a:rPr lang="en-GB" sz="1400" dirty="0"/>
              <a:t>to </a:t>
            </a:r>
            <a:r>
              <a:rPr lang="en-GB" sz="1400" dirty="0" smtClean="0"/>
              <a:t>find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GB" sz="1400" dirty="0" smtClean="0"/>
              <a:t>easier </a:t>
            </a:r>
            <a:r>
              <a:rPr lang="en-GB" sz="1400" dirty="0"/>
              <a:t>to </a:t>
            </a:r>
            <a:r>
              <a:rPr lang="en-GB" sz="1400" dirty="0" smtClean="0"/>
              <a:t>navigate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GB" sz="1400" dirty="0" smtClean="0"/>
              <a:t>give access to </a:t>
            </a:r>
            <a:r>
              <a:rPr lang="en-GB" sz="1400" dirty="0"/>
              <a:t>the raw </a:t>
            </a:r>
            <a:r>
              <a:rPr lang="en-GB" sz="1400" dirty="0" smtClean="0"/>
              <a:t>data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/>
              <a:t>Open data makes our data discoverable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/>
              <a:t>Value of our data is increased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/>
              <a:t>Empowers people to make informed and better decisions</a:t>
            </a:r>
          </a:p>
          <a:p>
            <a:pPr marL="342900" indent="-342900">
              <a:buFont typeface="Wingdings" pitchFamily="2" charset="2"/>
              <a:buChar char="§"/>
            </a:pPr>
            <a:endParaRPr lang="en-GB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725434" y="3602598"/>
            <a:ext cx="792088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 smtClean="0">
                <a:solidFill>
                  <a:srgbClr val="FFC000"/>
                </a:solidFill>
              </a:rPr>
              <a:t>On the other hand</a:t>
            </a:r>
          </a:p>
          <a:p>
            <a:pPr algn="r"/>
            <a:r>
              <a:rPr lang="en-GB" sz="1600" dirty="0" smtClean="0"/>
              <a:t>We spend more times worrying about CSS than we do worrying about the users   ■</a:t>
            </a:r>
          </a:p>
          <a:p>
            <a:pPr algn="r"/>
            <a:r>
              <a:rPr lang="en-GB" sz="1600" dirty="0" smtClean="0"/>
              <a:t>  We will build and they will come    ■</a:t>
            </a:r>
          </a:p>
          <a:p>
            <a:pPr algn="r"/>
            <a:r>
              <a:rPr lang="en-GB" sz="1600" dirty="0"/>
              <a:t> </a:t>
            </a:r>
            <a:r>
              <a:rPr lang="en-GB" sz="1600" dirty="0" smtClean="0"/>
              <a:t>  Building a user community around a tool    ■ </a:t>
            </a:r>
          </a:p>
          <a:p>
            <a:pPr algn="r"/>
            <a:r>
              <a:rPr lang="en-GB" sz="1600" dirty="0" smtClean="0"/>
              <a:t>     It takes money to make existing data open    ■</a:t>
            </a:r>
          </a:p>
          <a:p>
            <a:pPr lvl="1" algn="r"/>
            <a:r>
              <a:rPr lang="en-GB" sz="1400" dirty="0" smtClean="0"/>
              <a:t>   “Open data” is not a project     </a:t>
            </a:r>
            <a:r>
              <a:rPr lang="en-GB" sz="1400" dirty="0"/>
              <a:t>■</a:t>
            </a:r>
            <a:r>
              <a:rPr lang="en-GB" sz="1400" dirty="0" smtClean="0"/>
              <a:t>    </a:t>
            </a:r>
          </a:p>
          <a:p>
            <a:pPr lvl="1" algn="r"/>
            <a:r>
              <a:rPr lang="en-GB" sz="1400" dirty="0" smtClean="0"/>
              <a:t>Open data is a means not an end itself     </a:t>
            </a:r>
            <a:r>
              <a:rPr lang="en-GB" sz="1400" dirty="0"/>
              <a:t>■</a:t>
            </a:r>
            <a:r>
              <a:rPr lang="en-GB" sz="1400" dirty="0" smtClean="0"/>
              <a:t>    </a:t>
            </a:r>
          </a:p>
          <a:p>
            <a:pPr lvl="1" algn="r"/>
            <a:r>
              <a:rPr lang="en-GB" sz="1400" dirty="0"/>
              <a:t>Most of the raw data released </a:t>
            </a:r>
            <a:r>
              <a:rPr lang="en-GB" sz="1400" dirty="0" smtClean="0"/>
              <a:t>up to now is of low-value     ■</a:t>
            </a:r>
          </a:p>
          <a:p>
            <a:pPr algn="r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40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3427833"/>
            <a:ext cx="32239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solidFill>
                  <a:srgbClr val="FFFFCC"/>
                </a:solidFill>
                <a:latin typeface="Comic Sans MS" pitchFamily="66" charset="0"/>
              </a:rPr>
              <a:t>Thank you!</a:t>
            </a:r>
            <a:endParaRPr lang="en-GB" sz="4800" dirty="0">
              <a:solidFill>
                <a:srgbClr val="FFFFCC"/>
              </a:solidFill>
              <a:latin typeface="Comic Sans MS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15616" y="1844824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Segoe Print" pitchFamily="2" charset="0"/>
              </a:rPr>
              <a:t>Being open means lowering barriers to ensure the widest </a:t>
            </a:r>
            <a:r>
              <a:rPr lang="en-GB" sz="2000" dirty="0" smtClean="0">
                <a:latin typeface="Segoe Print" pitchFamily="2" charset="0"/>
              </a:rPr>
              <a:t>possible re-use </a:t>
            </a:r>
            <a:r>
              <a:rPr lang="en-GB" sz="2000" dirty="0">
                <a:latin typeface="Segoe Print" pitchFamily="2" charset="0"/>
              </a:rPr>
              <a:t>by </a:t>
            </a:r>
            <a:r>
              <a:rPr lang="en-GB" sz="2000" dirty="0" smtClean="0">
                <a:latin typeface="Segoe Print" pitchFamily="2" charset="0"/>
              </a:rPr>
              <a:t>anyone!</a:t>
            </a:r>
            <a:endParaRPr lang="en-GB" sz="2000" dirty="0"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71550" y="1628775"/>
            <a:ext cx="6624638" cy="269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dirty="0" smtClean="0">
                <a:solidFill>
                  <a:schemeClr val="tx1"/>
                </a:solidFill>
              </a:rPr>
              <a:t>NIS overview</a:t>
            </a:r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GB" sz="2200" dirty="0"/>
              <a:t>Open data concept</a:t>
            </a:r>
          </a:p>
          <a:p>
            <a:pPr marL="342900" indent="-342900">
              <a:buFontTx/>
              <a:buAutoNum type="arabicPeriod"/>
            </a:pPr>
            <a:r>
              <a:rPr lang="en-GB" sz="2200" dirty="0" smtClean="0">
                <a:solidFill>
                  <a:schemeClr val="tx1"/>
                </a:solidFill>
              </a:rPr>
              <a:t>Open data requirements</a:t>
            </a:r>
          </a:p>
          <a:p>
            <a:pPr marL="342900" indent="-342900">
              <a:buFontTx/>
              <a:buAutoNum type="arabicPeriod"/>
            </a:pPr>
            <a:r>
              <a:rPr lang="en-GB" sz="2200" dirty="0" smtClean="0"/>
              <a:t>Open data at IAEA/NIS</a:t>
            </a:r>
            <a:endParaRPr lang="en-GB" sz="1800" b="1" dirty="0"/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solidFill>
                  <a:schemeClr val="tx1"/>
                </a:solidFill>
              </a:rPr>
              <a:t>Road ahead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solidFill>
                  <a:schemeClr val="tx1"/>
                </a:solidFill>
              </a:rPr>
              <a:t>Conclusions</a:t>
            </a:r>
            <a:endParaRPr lang="en-GB" sz="2000" dirty="0">
              <a:solidFill>
                <a:schemeClr val="tx1"/>
              </a:solidFill>
            </a:endParaRPr>
          </a:p>
          <a:p>
            <a:pPr lvl="1"/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buFontTx/>
              <a:buAutoNum type="arabicPeriod"/>
            </a:pP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Contents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220072" y="3933056"/>
            <a:ext cx="3384376" cy="1569660"/>
          </a:xfrm>
          <a:prstGeom prst="rect">
            <a:avLst/>
          </a:prstGeom>
          <a:noFill/>
          <a:ln cmpd="thickThin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5"/>
                </a:solidFill>
                <a:latin typeface="Script MT Bold" pitchFamily="66" charset="0"/>
              </a:rPr>
              <a:t>Organizing </a:t>
            </a:r>
            <a:r>
              <a:rPr lang="en-GB" dirty="0">
                <a:solidFill>
                  <a:schemeClr val="accent5"/>
                </a:solidFill>
                <a:latin typeface="Script MT Bold" pitchFamily="66" charset="0"/>
              </a:rPr>
              <a:t>the world's nuclear information and making it universally </a:t>
            </a:r>
            <a:r>
              <a:rPr lang="en-GB" dirty="0" smtClean="0">
                <a:solidFill>
                  <a:schemeClr val="accent5"/>
                </a:solidFill>
                <a:latin typeface="Script MT Bold" pitchFamily="66" charset="0"/>
              </a:rPr>
              <a:t>accessible</a:t>
            </a:r>
            <a:endParaRPr lang="en-GB" dirty="0">
              <a:solidFill>
                <a:schemeClr val="accent5"/>
              </a:solidFill>
              <a:latin typeface="Script MT Bold" pitchFamily="66" charset="0"/>
            </a:endParaRPr>
          </a:p>
        </p:txBody>
      </p:sp>
      <p:pic>
        <p:nvPicPr>
          <p:cNvPr id="1027" name="Picture 3" descr="J:\_INIS\INIS Promotional materials\20121016_NIS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437" y="1700808"/>
            <a:ext cx="2621645" cy="189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NIS Overview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1" y="1124744"/>
            <a:ext cx="871309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="1" dirty="0" smtClean="0">
                <a:solidFill>
                  <a:srgbClr val="FFFF00"/>
                </a:solidFill>
              </a:rPr>
              <a:t>NIS objectives</a:t>
            </a:r>
            <a:endParaRPr lang="en-GB" sz="1600" dirty="0" smtClean="0"/>
          </a:p>
          <a:p>
            <a:pPr marL="285750" indent="-285750" algn="just">
              <a:buFontTx/>
              <a:buChar char="-"/>
            </a:pPr>
            <a:r>
              <a:rPr lang="en-GB" sz="1600" dirty="0"/>
              <a:t>to provide </a:t>
            </a:r>
            <a:r>
              <a:rPr lang="en-GB" sz="1600" b="1" dirty="0" smtClean="0">
                <a:solidFill>
                  <a:srgbClr val="FFC000"/>
                </a:solidFill>
              </a:rPr>
              <a:t>free information &amp; services </a:t>
            </a:r>
            <a:r>
              <a:rPr lang="en-GB" sz="1600" dirty="0" smtClean="0"/>
              <a:t>in </a:t>
            </a:r>
            <a:r>
              <a:rPr lang="en-GB" sz="1600" dirty="0"/>
              <a:t>support </a:t>
            </a:r>
            <a:r>
              <a:rPr lang="en-GB" sz="1600" dirty="0" smtClean="0"/>
              <a:t>of </a:t>
            </a:r>
            <a:r>
              <a:rPr lang="en-GB" sz="1600" dirty="0"/>
              <a:t>the Member states and </a:t>
            </a:r>
            <a:r>
              <a:rPr lang="en-GB" sz="1600" dirty="0" smtClean="0"/>
              <a:t>the </a:t>
            </a:r>
            <a:r>
              <a:rPr lang="en-GB" sz="1600" dirty="0"/>
              <a:t>Agency </a:t>
            </a: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to </a:t>
            </a:r>
            <a:r>
              <a:rPr lang="en-GB" sz="1600" dirty="0"/>
              <a:t>foster </a:t>
            </a:r>
            <a:r>
              <a:rPr lang="en-GB" sz="1600" b="1" dirty="0" smtClean="0">
                <a:solidFill>
                  <a:srgbClr val="FFC000"/>
                </a:solidFill>
              </a:rPr>
              <a:t>open </a:t>
            </a:r>
            <a:r>
              <a:rPr lang="en-GB" sz="1600" b="1" dirty="0">
                <a:solidFill>
                  <a:srgbClr val="FFC000"/>
                </a:solidFill>
              </a:rPr>
              <a:t>exchange of </a:t>
            </a:r>
            <a:r>
              <a:rPr lang="en-GB" sz="1600" b="1" dirty="0" smtClean="0">
                <a:solidFill>
                  <a:srgbClr val="FFC000"/>
                </a:solidFill>
              </a:rPr>
              <a:t>STI </a:t>
            </a:r>
            <a:r>
              <a:rPr lang="en-GB" sz="1600" dirty="0"/>
              <a:t>on peaceful use of nuclear science and </a:t>
            </a:r>
            <a:r>
              <a:rPr lang="en-GB" sz="1600" dirty="0" smtClean="0"/>
              <a:t>technology</a:t>
            </a: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to </a:t>
            </a:r>
            <a:r>
              <a:rPr lang="en-GB" sz="1600" dirty="0"/>
              <a:t>increase awareness in Member States of the importance of maintaining efficient and effective systems for managing </a:t>
            </a:r>
            <a:r>
              <a:rPr lang="en-GB" sz="1600" dirty="0" smtClean="0"/>
              <a:t>STI </a:t>
            </a:r>
            <a:r>
              <a:rPr lang="en-GB" sz="1600" dirty="0"/>
              <a:t>on the peaceful use of nuclear science and </a:t>
            </a:r>
            <a:r>
              <a:rPr lang="en-GB" sz="1600" dirty="0" smtClean="0"/>
              <a:t>technology </a:t>
            </a: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to </a:t>
            </a:r>
            <a:r>
              <a:rPr lang="en-GB" sz="1600" dirty="0"/>
              <a:t>assist with capacity building and </a:t>
            </a:r>
            <a:r>
              <a:rPr lang="en-GB" sz="1600" dirty="0" smtClean="0"/>
              <a:t>training</a:t>
            </a:r>
          </a:p>
          <a:p>
            <a:pPr algn="just"/>
            <a:r>
              <a:rPr lang="en-GB" sz="1600" dirty="0" smtClean="0"/>
              <a:t> </a:t>
            </a:r>
            <a:r>
              <a:rPr lang="en-US" sz="1600" b="1" dirty="0" smtClean="0">
                <a:solidFill>
                  <a:srgbClr val="FFFF00"/>
                </a:solidFill>
              </a:rPr>
              <a:t>INIS objectives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to collect </a:t>
            </a:r>
            <a:r>
              <a:rPr lang="en-GB" sz="1600" dirty="0"/>
              <a:t>and process </a:t>
            </a:r>
            <a:r>
              <a:rPr lang="en-GB" sz="1600" dirty="0" smtClean="0"/>
              <a:t>metadata </a:t>
            </a:r>
            <a:r>
              <a:rPr lang="en-GB" sz="1600" dirty="0"/>
              <a:t>and </a:t>
            </a:r>
            <a:r>
              <a:rPr lang="en-GB" sz="1600" dirty="0" smtClean="0"/>
              <a:t>e-texts </a:t>
            </a:r>
            <a:r>
              <a:rPr lang="en-GB" sz="1600" dirty="0"/>
              <a:t>of nuclear literature published in IAEA Member </a:t>
            </a:r>
            <a:r>
              <a:rPr lang="en-GB" sz="1600" dirty="0" smtClean="0"/>
              <a:t>States</a:t>
            </a: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to preserve NCL, e.g. </a:t>
            </a:r>
            <a:r>
              <a:rPr lang="en-GB" sz="1600" dirty="0"/>
              <a:t>IAEA documents, </a:t>
            </a:r>
            <a:r>
              <a:rPr lang="en-GB" sz="1600" dirty="0" smtClean="0"/>
              <a:t>reports </a:t>
            </a:r>
            <a:r>
              <a:rPr lang="en-GB" sz="1600" dirty="0"/>
              <a:t>and full-text </a:t>
            </a:r>
            <a:r>
              <a:rPr lang="en-GB" sz="1600" dirty="0" smtClean="0"/>
              <a:t>of publications </a:t>
            </a:r>
            <a:r>
              <a:rPr lang="en-GB" sz="1600" dirty="0"/>
              <a:t>from Member </a:t>
            </a:r>
            <a:r>
              <a:rPr lang="en-GB" sz="1600" dirty="0" smtClean="0"/>
              <a:t>States</a:t>
            </a: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to make </a:t>
            </a:r>
            <a:r>
              <a:rPr lang="en-GB" sz="1600" dirty="0"/>
              <a:t>INIS collection of publications </a:t>
            </a:r>
            <a:r>
              <a:rPr lang="en-GB" sz="1600" b="1" dirty="0">
                <a:solidFill>
                  <a:srgbClr val="FFC000"/>
                </a:solidFill>
              </a:rPr>
              <a:t>freely available to all Internet </a:t>
            </a:r>
            <a:r>
              <a:rPr lang="en-GB" sz="1600" b="1" dirty="0" smtClean="0">
                <a:solidFill>
                  <a:srgbClr val="FFC000"/>
                </a:solidFill>
              </a:rPr>
              <a:t>users</a:t>
            </a:r>
          </a:p>
          <a:p>
            <a:pPr algn="just"/>
            <a:r>
              <a:rPr lang="en-US" sz="1600" b="1" dirty="0" smtClean="0">
                <a:solidFill>
                  <a:srgbClr val="FFFF00"/>
                </a:solidFill>
              </a:rPr>
              <a:t>IAEA Library objectives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600" dirty="0" smtClean="0"/>
              <a:t>to manage internal </a:t>
            </a:r>
            <a:r>
              <a:rPr lang="en-GB" sz="1600" dirty="0"/>
              <a:t>and external Library information resources </a:t>
            </a:r>
            <a:endParaRPr lang="en-GB" sz="1600" dirty="0" smtClean="0"/>
          </a:p>
          <a:p>
            <a:pPr marL="285750" indent="-285750">
              <a:buFontTx/>
              <a:buChar char="-"/>
            </a:pPr>
            <a:r>
              <a:rPr lang="en-GB" sz="1600" dirty="0" smtClean="0"/>
              <a:t>to provide </a:t>
            </a:r>
            <a:r>
              <a:rPr lang="en-GB" sz="1600" dirty="0"/>
              <a:t>of Library information services </a:t>
            </a:r>
            <a:endParaRPr lang="en-GB" sz="1600" dirty="0" smtClean="0"/>
          </a:p>
          <a:p>
            <a:pPr marL="285750" indent="-285750">
              <a:buFontTx/>
              <a:buChar char="-"/>
            </a:pPr>
            <a:r>
              <a:rPr lang="en-GB" sz="1600" dirty="0" smtClean="0"/>
              <a:t>to promote </a:t>
            </a:r>
            <a:r>
              <a:rPr lang="en-GB" sz="1600" b="1" dirty="0" smtClean="0">
                <a:solidFill>
                  <a:srgbClr val="FFC000"/>
                </a:solidFill>
              </a:rPr>
              <a:t>free information </a:t>
            </a:r>
            <a:r>
              <a:rPr lang="en-GB" sz="1600" b="1" dirty="0">
                <a:solidFill>
                  <a:srgbClr val="FFC000"/>
                </a:solidFill>
              </a:rPr>
              <a:t>exchange</a:t>
            </a:r>
            <a:r>
              <a:rPr lang="en-GB" sz="1600" dirty="0"/>
              <a:t>, cooperation and resource sharing between nuclear information centres and libraries </a:t>
            </a:r>
            <a:r>
              <a:rPr lang="en-GB" sz="1600" dirty="0" smtClean="0"/>
              <a:t>worldwide (e.g. INLN) </a:t>
            </a:r>
            <a:endParaRPr lang="en-GB" sz="1600" dirty="0"/>
          </a:p>
          <a:p>
            <a:pPr algn="just"/>
            <a:r>
              <a:rPr lang="en-US" sz="1600" b="1" dirty="0" smtClean="0">
                <a:solidFill>
                  <a:srgbClr val="FFFF00"/>
                </a:solidFill>
              </a:rPr>
              <a:t>SDSG objectives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to support </a:t>
            </a:r>
            <a:r>
              <a:rPr lang="en-GB" sz="1600" dirty="0"/>
              <a:t>and </a:t>
            </a:r>
            <a:r>
              <a:rPr lang="en-GB" sz="1600" dirty="0" smtClean="0"/>
              <a:t>maintain </a:t>
            </a:r>
            <a:r>
              <a:rPr lang="en-GB" sz="1600" dirty="0"/>
              <a:t>existing </a:t>
            </a:r>
            <a:r>
              <a:rPr lang="en-GB" sz="1600" dirty="0" smtClean="0"/>
              <a:t>information </a:t>
            </a:r>
            <a:r>
              <a:rPr lang="en-GB" sz="1600" dirty="0"/>
              <a:t>systems and </a:t>
            </a:r>
            <a:r>
              <a:rPr lang="en-GB" sz="1600" dirty="0" smtClean="0"/>
              <a:t>applications</a:t>
            </a: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to improve functionality of existing IT systems </a:t>
            </a:r>
            <a:r>
              <a:rPr lang="en-GB" sz="1600" dirty="0"/>
              <a:t>and </a:t>
            </a:r>
            <a:r>
              <a:rPr lang="en-GB" sz="1600" dirty="0" smtClean="0"/>
              <a:t>develop </a:t>
            </a:r>
            <a:r>
              <a:rPr lang="en-GB" sz="1600" dirty="0"/>
              <a:t>new </a:t>
            </a:r>
            <a:r>
              <a:rPr lang="en-GB" sz="1600" dirty="0" smtClean="0"/>
              <a:t>solutions</a:t>
            </a:r>
          </a:p>
          <a:p>
            <a:pPr marL="285750" indent="-285750" algn="just">
              <a:buFontTx/>
              <a:buChar char="-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11444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AutoShape 2" descr="https://www.law.louisville.edu/sites/www.law.louisville.edu/files/microfiche.jpg"/>
          <p:cNvSpPr>
            <a:spLocks noChangeAspect="1" noChangeArrowheads="1"/>
          </p:cNvSpPr>
          <p:nvPr/>
        </p:nvSpPr>
        <p:spPr bwMode="auto">
          <a:xfrm>
            <a:off x="155575" y="-1058863"/>
            <a:ext cx="238125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67544" y="1628800"/>
            <a:ext cx="48965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en-GB" sz="1600" b="1" dirty="0" smtClean="0"/>
              <a:t>Availability </a:t>
            </a:r>
            <a:r>
              <a:rPr lang="en-GB" sz="1600" b="1" dirty="0"/>
              <a:t>and Access:</a:t>
            </a:r>
            <a:r>
              <a:rPr lang="en-GB" sz="1600" dirty="0"/>
              <a:t> the data must be available as a whole and at </a:t>
            </a:r>
            <a:r>
              <a:rPr lang="en-GB" sz="1600" dirty="0" smtClean="0"/>
              <a:t>a </a:t>
            </a:r>
            <a:r>
              <a:rPr lang="en-GB" sz="1600" dirty="0"/>
              <a:t>reasonable reproduction cost, preferably by </a:t>
            </a:r>
            <a:r>
              <a:rPr lang="en-GB" sz="1600" dirty="0" smtClean="0"/>
              <a:t>free download </a:t>
            </a:r>
            <a:r>
              <a:rPr lang="en-GB" sz="1600" dirty="0"/>
              <a:t>over the internet. The data must also be available in a convenient and modifiable form.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600" b="1" dirty="0"/>
              <a:t>Reuse and Redistribution:</a:t>
            </a:r>
            <a:r>
              <a:rPr lang="en-GB" sz="1600" dirty="0"/>
              <a:t> the data must be provided under terms that permit reuse and redistribution including the intermixing with other datasets.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600" b="1" dirty="0"/>
              <a:t>Universal Participation:</a:t>
            </a:r>
            <a:r>
              <a:rPr lang="en-GB" sz="1600" dirty="0"/>
              <a:t> everyone must be able to use, reuse and redistribute – there should be no discrimination against fields of endeavour or against persons or groups. For example, ‘non-commercial’ restrictions that would prevent ‘commercial’ use, or restrictions of use for certain purposes (e.g. only in education), are not </a:t>
            </a:r>
            <a:r>
              <a:rPr lang="en-GB" sz="1600" dirty="0" smtClean="0"/>
              <a:t>allowed.</a:t>
            </a:r>
            <a:endParaRPr lang="en-GB" sz="1600" dirty="0"/>
          </a:p>
          <a:p>
            <a:pPr marL="171450" indent="-171450" algn="just">
              <a:buFont typeface="Wingdings" pitchFamily="2" charset="2"/>
              <a:buChar char="§"/>
            </a:pPr>
            <a:endParaRPr lang="en-GB" sz="16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76872"/>
            <a:ext cx="180022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Open Data </a:t>
            </a:r>
            <a:r>
              <a:rPr lang="en-GB" sz="2000" b="1" dirty="0" smtClean="0">
                <a:solidFill>
                  <a:srgbClr val="FFFFCC"/>
                </a:solidFill>
              </a:rPr>
              <a:t>C</a:t>
            </a: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oncept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26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Open Data Requirements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240" y="1196752"/>
            <a:ext cx="8425061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Access:</a:t>
            </a:r>
            <a:r>
              <a:rPr lang="en-US" sz="1600" dirty="0" smtClean="0"/>
              <a:t> Data must be available without charge in a convenient and modifiable form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Redistribution:</a:t>
            </a:r>
            <a:r>
              <a:rPr lang="en-US" sz="1600" dirty="0" smtClean="0"/>
              <a:t> Data can be sold or given away by any party on its own or as a part of package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Reuse:</a:t>
            </a:r>
            <a:r>
              <a:rPr lang="en-US" sz="1600" dirty="0" smtClean="0"/>
              <a:t> Modifications and derivatives can be distributed under the terms of the original work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Absence of technological restriction: </a:t>
            </a:r>
            <a:r>
              <a:rPr lang="en-US" sz="1600" dirty="0" smtClean="0"/>
              <a:t>Use</a:t>
            </a:r>
            <a:r>
              <a:rPr lang="en-GB" sz="1600" dirty="0" smtClean="0"/>
              <a:t> </a:t>
            </a:r>
            <a:r>
              <a:rPr lang="en-GB" sz="1600" dirty="0"/>
              <a:t>of </a:t>
            </a:r>
            <a:r>
              <a:rPr lang="en-GB" sz="1600" dirty="0" smtClean="0"/>
              <a:t>an </a:t>
            </a:r>
            <a:r>
              <a:rPr lang="en-GB" sz="1600" dirty="0"/>
              <a:t>open data format, i.e. </a:t>
            </a:r>
            <a:r>
              <a:rPr lang="en-GB" sz="1600" dirty="0" smtClean="0"/>
              <a:t>specifications are </a:t>
            </a:r>
            <a:r>
              <a:rPr lang="en-GB" sz="1600" dirty="0"/>
              <a:t>publicly and freely available </a:t>
            </a:r>
            <a:r>
              <a:rPr lang="en-GB" sz="1600" dirty="0" smtClean="0"/>
              <a:t>without monetary or other restrictions</a:t>
            </a:r>
            <a:endParaRPr lang="en-US" sz="16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Attribution:</a:t>
            </a:r>
            <a:r>
              <a:rPr lang="en-US" sz="1600" dirty="0" smtClean="0"/>
              <a:t> </a:t>
            </a:r>
            <a:r>
              <a:rPr lang="en-GB" sz="1600" dirty="0" smtClean="0"/>
              <a:t>Attribution </a:t>
            </a:r>
            <a:r>
              <a:rPr lang="en-GB" sz="1600" dirty="0"/>
              <a:t>of the contributors and </a:t>
            </a:r>
            <a:r>
              <a:rPr lang="en-GB" sz="1600" dirty="0" smtClean="0"/>
              <a:t>creators may be required</a:t>
            </a:r>
            <a:endParaRPr lang="en-US" sz="16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Integrity:</a:t>
            </a:r>
            <a:r>
              <a:rPr lang="en-US" sz="1600" dirty="0" smtClean="0"/>
              <a:t> If the data</a:t>
            </a:r>
            <a:r>
              <a:rPr lang="en-GB" sz="1600" dirty="0" smtClean="0"/>
              <a:t> is distributed </a:t>
            </a:r>
            <a:r>
              <a:rPr lang="en-GB" sz="1600" dirty="0"/>
              <a:t>in modified </a:t>
            </a:r>
            <a:r>
              <a:rPr lang="en-GB" sz="1600" dirty="0" smtClean="0"/>
              <a:t>form, </a:t>
            </a:r>
            <a:r>
              <a:rPr lang="en-GB" sz="1600" dirty="0"/>
              <a:t>resulting work </a:t>
            </a:r>
            <a:r>
              <a:rPr lang="en-GB" sz="1600" dirty="0" smtClean="0"/>
              <a:t>should carry </a:t>
            </a:r>
            <a:r>
              <a:rPr lang="en-GB" sz="1600" dirty="0"/>
              <a:t>a different name or version number from the </a:t>
            </a:r>
            <a:r>
              <a:rPr lang="en-GB" sz="1600" dirty="0" smtClean="0"/>
              <a:t>original</a:t>
            </a:r>
            <a:endParaRPr lang="en-US" sz="16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No discrimination against persons of groups:</a:t>
            </a:r>
            <a:r>
              <a:rPr lang="en-US" sz="1600" dirty="0" smtClean="0"/>
              <a:t> Data should be open to everyone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No discrimination against fields of endeavor: </a:t>
            </a:r>
            <a:r>
              <a:rPr lang="en-US" sz="1600" dirty="0" smtClean="0"/>
              <a:t>No </a:t>
            </a:r>
            <a:r>
              <a:rPr lang="en-GB" sz="1600" dirty="0" smtClean="0"/>
              <a:t>restrictions for business use</a:t>
            </a:r>
            <a:endParaRPr lang="en-US" sz="16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Distribution of license:</a:t>
            </a:r>
            <a:r>
              <a:rPr lang="en-US" sz="1600" dirty="0" smtClean="0"/>
              <a:t> </a:t>
            </a:r>
            <a:r>
              <a:rPr lang="en-GB" sz="1600" dirty="0"/>
              <a:t>The rights attached to the </a:t>
            </a:r>
            <a:r>
              <a:rPr lang="en-GB" sz="1600" dirty="0" smtClean="0"/>
              <a:t>data </a:t>
            </a:r>
            <a:r>
              <a:rPr lang="en-GB" sz="1600" dirty="0"/>
              <a:t>must apply to all </a:t>
            </a:r>
            <a:r>
              <a:rPr lang="en-GB" sz="1600" dirty="0" smtClean="0"/>
              <a:t>of its redistributions </a:t>
            </a:r>
            <a:r>
              <a:rPr lang="en-GB" sz="1600" dirty="0"/>
              <a:t>without the need for </a:t>
            </a:r>
            <a:r>
              <a:rPr lang="en-GB" sz="1600" dirty="0" smtClean="0"/>
              <a:t>an </a:t>
            </a:r>
            <a:r>
              <a:rPr lang="en-GB" sz="1600" dirty="0"/>
              <a:t>additional </a:t>
            </a:r>
            <a:r>
              <a:rPr lang="en-GB" sz="1600" dirty="0" smtClean="0"/>
              <a:t>license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License must not be specific to a package: </a:t>
            </a:r>
            <a:r>
              <a:rPr lang="en-GB" sz="1600" dirty="0"/>
              <a:t>The rights attached to the </a:t>
            </a:r>
            <a:r>
              <a:rPr lang="en-GB" sz="1600" dirty="0" smtClean="0"/>
              <a:t>data </a:t>
            </a:r>
            <a:r>
              <a:rPr lang="en-GB" sz="1600" dirty="0"/>
              <a:t>must not depend on the </a:t>
            </a:r>
            <a:r>
              <a:rPr lang="en-GB" sz="1600" dirty="0" smtClean="0"/>
              <a:t>data </a:t>
            </a:r>
            <a:r>
              <a:rPr lang="en-GB" sz="1600" dirty="0"/>
              <a:t>being part of a particular </a:t>
            </a:r>
            <a:r>
              <a:rPr lang="en-GB" sz="1600" dirty="0" smtClean="0"/>
              <a:t>package</a:t>
            </a:r>
            <a:endParaRPr lang="en-US" sz="16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/>
              <a:t>License must not restrict the distribution of other data:</a:t>
            </a:r>
            <a:r>
              <a:rPr lang="en-US" sz="1600" dirty="0" smtClean="0"/>
              <a:t> E.g. </a:t>
            </a:r>
            <a:r>
              <a:rPr lang="en-GB" sz="1600" dirty="0" smtClean="0"/>
              <a:t>no insistence </a:t>
            </a:r>
            <a:r>
              <a:rPr lang="en-GB" sz="1600" dirty="0"/>
              <a:t>that all other works distributed on the same medium are </a:t>
            </a:r>
            <a:r>
              <a:rPr lang="en-GB" sz="1600" dirty="0" smtClean="0"/>
              <a:t>open</a:t>
            </a:r>
          </a:p>
          <a:p>
            <a:pPr marL="342900" indent="-342900" algn="just">
              <a:buFont typeface="+mj-lt"/>
              <a:buAutoNum type="arabicPeriod"/>
            </a:pPr>
            <a:endParaRPr lang="en-GB" sz="1600" dirty="0"/>
          </a:p>
          <a:p>
            <a:pPr algn="just"/>
            <a:r>
              <a:rPr lang="en-US" sz="1100" dirty="0" smtClean="0"/>
              <a:t>Source: http</a:t>
            </a:r>
            <a:r>
              <a:rPr lang="en-US" sz="1100" dirty="0"/>
              <a:t>://opendefinition.org</a:t>
            </a:r>
            <a:endParaRPr lang="en-US" sz="1100" dirty="0" smtClean="0"/>
          </a:p>
        </p:txBody>
      </p:sp>
    </p:spTree>
    <p:extLst>
      <p:ext uri="{BB962C8B-B14F-4D97-AF65-F5344CB8AC3E}">
        <p14:creationId xmlns:p14="http://schemas.microsoft.com/office/powerpoint/2010/main" val="61934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5536" y="1412776"/>
            <a:ext cx="496855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>
                <a:solidFill>
                  <a:srgbClr val="EAEAEA"/>
                </a:solidFill>
              </a:rPr>
              <a:t>All </a:t>
            </a:r>
            <a:r>
              <a:rPr lang="en-GB" sz="1800" dirty="0" smtClean="0">
                <a:solidFill>
                  <a:srgbClr val="FFC000"/>
                </a:solidFill>
              </a:rPr>
              <a:t>IAEA publications </a:t>
            </a:r>
            <a:r>
              <a:rPr lang="en-GB" sz="1800" dirty="0" smtClean="0">
                <a:solidFill>
                  <a:srgbClr val="EAEAEA"/>
                </a:solidFill>
              </a:rPr>
              <a:t>are freely available on the IAEA website in PDF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GB" sz="1800" dirty="0" smtClean="0">
              <a:solidFill>
                <a:srgbClr val="EAEAEA"/>
              </a:solidFill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>
                <a:solidFill>
                  <a:srgbClr val="FFC000"/>
                </a:solidFill>
              </a:rPr>
              <a:t>NUCLEUS</a:t>
            </a:r>
            <a:r>
              <a:rPr lang="en-GB" sz="1800" dirty="0">
                <a:solidFill>
                  <a:srgbClr val="EAEAEA"/>
                </a:solidFill>
              </a:rPr>
              <a:t> is </a:t>
            </a:r>
            <a:r>
              <a:rPr lang="en-GB" sz="1800" dirty="0" smtClean="0">
                <a:solidFill>
                  <a:srgbClr val="EAEAEA"/>
                </a:solidFill>
              </a:rPr>
              <a:t>a </a:t>
            </a:r>
            <a:r>
              <a:rPr lang="en-GB" sz="1800" dirty="0">
                <a:solidFill>
                  <a:srgbClr val="EAEAEA"/>
                </a:solidFill>
              </a:rPr>
              <a:t>common access point to </a:t>
            </a:r>
            <a:r>
              <a:rPr lang="en-GB" sz="1800" dirty="0" smtClean="0">
                <a:solidFill>
                  <a:srgbClr val="EAEAEA"/>
                </a:solidFill>
              </a:rPr>
              <a:t>over 130 IAEA's scientific</a:t>
            </a:r>
            <a:r>
              <a:rPr lang="en-GB" sz="1800" dirty="0">
                <a:solidFill>
                  <a:srgbClr val="EAEAEA"/>
                </a:solidFill>
              </a:rPr>
              <a:t>, </a:t>
            </a:r>
            <a:r>
              <a:rPr lang="en-GB" sz="1800" dirty="0" smtClean="0">
                <a:solidFill>
                  <a:srgbClr val="EAEAEA"/>
                </a:solidFill>
              </a:rPr>
              <a:t>technical </a:t>
            </a:r>
            <a:r>
              <a:rPr lang="en-GB" sz="1800" dirty="0">
                <a:solidFill>
                  <a:srgbClr val="EAEAEA"/>
                </a:solidFill>
              </a:rPr>
              <a:t>and </a:t>
            </a:r>
            <a:r>
              <a:rPr lang="en-GB" sz="1800" dirty="0" smtClean="0">
                <a:solidFill>
                  <a:srgbClr val="EAEAEA"/>
                </a:solidFill>
              </a:rPr>
              <a:t>regulatory information resources. </a:t>
            </a:r>
            <a:r>
              <a:rPr lang="en-GB" sz="1800" dirty="0">
                <a:solidFill>
                  <a:srgbClr val="EAEAEA"/>
                </a:solidFill>
              </a:rPr>
              <a:t>This includes databases, websites, applications, publications, safety standards, training material and </a:t>
            </a:r>
            <a:r>
              <a:rPr lang="en-GB" sz="1800" dirty="0" smtClean="0">
                <a:solidFill>
                  <a:srgbClr val="EAEAEA"/>
                </a:solidFill>
              </a:rPr>
              <a:t>more. Most of those data resources are open to the public.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Database on insect disinfestation and sterilization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Mutant varieties database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Charged-particle section database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Experimental nuclear reaction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Fusion evaluated nuclear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Ion beam analysis nuclear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Nuclear decay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Power reactor information system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ZVVIEW interactive plotting of nuclear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</a:rPr>
              <a:t>…</a:t>
            </a:r>
          </a:p>
          <a:p>
            <a:pPr marL="742950" lvl="1" indent="-285750" algn="just">
              <a:buFont typeface="Wingdings" pitchFamily="2" charset="2"/>
              <a:buChar char="§"/>
            </a:pP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Wingdings" pitchFamily="2" charset="2"/>
              <a:buChar char="§"/>
            </a:pPr>
            <a:endParaRPr lang="en-GB" sz="1800" dirty="0" smtClean="0">
              <a:solidFill>
                <a:srgbClr val="EAEAEA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GB" sz="2000" b="1" dirty="0" smtClean="0">
                <a:solidFill>
                  <a:srgbClr val="FFFFCC"/>
                </a:solidFill>
              </a:rPr>
              <a:t>Open Data at IAEA/NIS</a:t>
            </a:r>
            <a:endParaRPr lang="en-GB" sz="1800" b="1" dirty="0">
              <a:solidFill>
                <a:srgbClr val="EAEAEA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949" y="1628800"/>
            <a:ext cx="1143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12976"/>
            <a:ext cx="1934530" cy="254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90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5536" y="1412776"/>
            <a:ext cx="43924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Access to INIS Collection (3.4 million records and 320,000 full-texts) is open and free through </a:t>
            </a:r>
            <a:r>
              <a:rPr lang="en-GB" sz="1800" dirty="0" smtClean="0">
                <a:hlinkClick r:id="rId2"/>
              </a:rPr>
              <a:t>www.iaea.org/inis</a:t>
            </a:r>
            <a:endParaRPr lang="en-GB" sz="1800" dirty="0" smtClean="0"/>
          </a:p>
          <a:p>
            <a:pPr marL="285750" indent="-285750" algn="just">
              <a:buFont typeface="Wingdings" pitchFamily="2" charset="2"/>
              <a:buChar char="§"/>
            </a:pPr>
            <a:endParaRPr lang="en-GB" sz="1800" dirty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Cooperation with 37 libraries members of the International Nuclear Library Network (INLN) is completely free and open to new members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GB" sz="1800" dirty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IAEA Library offers free access to its collections and free information services to all of its users, including any visitor to the Vienna International Centre (VIC)</a:t>
            </a:r>
            <a:endParaRPr lang="en-GB" sz="18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Open Data at IAEA/NIS (cont.)</a:t>
            </a:r>
            <a:endParaRPr lang="en-GB" sz="1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03862"/>
            <a:ext cx="1143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487" y="2420888"/>
            <a:ext cx="2242344" cy="138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665" y="4149895"/>
            <a:ext cx="1679823" cy="1096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 b="1" dirty="0" smtClean="0">
                <a:solidFill>
                  <a:srgbClr val="FFFFCC"/>
                </a:solidFill>
              </a:rPr>
              <a:t>Road Ahead</a:t>
            </a:r>
            <a:endParaRPr lang="en-GB" sz="2000" b="1" dirty="0">
              <a:solidFill>
                <a:srgbClr val="FFFF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1353" y="1484784"/>
            <a:ext cx="792088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EAEAEA"/>
                </a:solidFill>
              </a:rPr>
              <a:t>Open access vs. open data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</a:rPr>
              <a:t>Direct </a:t>
            </a:r>
            <a:r>
              <a:rPr lang="en-GB" sz="1600" smtClean="0">
                <a:solidFill>
                  <a:srgbClr val="EAEAEA"/>
                </a:solidFill>
              </a:rPr>
              <a:t>access </a:t>
            </a:r>
            <a:r>
              <a:rPr lang="en-GB" sz="1600" smtClean="0">
                <a:solidFill>
                  <a:srgbClr val="EAEAEA"/>
                </a:solidFill>
              </a:rPr>
              <a:t>to </a:t>
            </a:r>
            <a:r>
              <a:rPr lang="en-GB" sz="1600" smtClean="0">
                <a:solidFill>
                  <a:srgbClr val="EAEAEA"/>
                </a:solidFill>
              </a:rPr>
              <a:t>individual </a:t>
            </a:r>
            <a:r>
              <a:rPr lang="en-GB" sz="1600" smtClean="0">
                <a:solidFill>
                  <a:srgbClr val="EAEAEA"/>
                </a:solidFill>
              </a:rPr>
              <a:t>records</a:t>
            </a:r>
            <a:endParaRPr lang="en-GB" sz="1600" dirty="0" smtClean="0">
              <a:solidFill>
                <a:srgbClr val="EAEAEA"/>
              </a:solidFill>
            </a:endParaRP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</a:rPr>
              <a:t>Data subsets portability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</a:rPr>
              <a:t>Creation and use of independent outside APIs</a:t>
            </a:r>
          </a:p>
          <a:p>
            <a:pPr marL="342900" indent="-342900">
              <a:buFont typeface="Wingdings" pitchFamily="2" charset="2"/>
              <a:buChar char="§"/>
            </a:pPr>
            <a:endParaRPr lang="en-GB" sz="2000" dirty="0" smtClean="0">
              <a:solidFill>
                <a:srgbClr val="EAEAEA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EAEAEA"/>
                </a:solidFill>
              </a:rPr>
              <a:t>Open </a:t>
            </a:r>
            <a:r>
              <a:rPr lang="en-GB" sz="2000" dirty="0">
                <a:solidFill>
                  <a:srgbClr val="EAEAEA"/>
                </a:solidFill>
              </a:rPr>
              <a:t>Nuclear Information </a:t>
            </a:r>
            <a:r>
              <a:rPr lang="en-GB" sz="2000" dirty="0" err="1">
                <a:solidFill>
                  <a:srgbClr val="EAEAEA"/>
                </a:solidFill>
              </a:rPr>
              <a:t>eXchange</a:t>
            </a:r>
            <a:r>
              <a:rPr lang="en-GB" sz="2000" dirty="0">
                <a:solidFill>
                  <a:srgbClr val="EAEAEA"/>
                </a:solidFill>
              </a:rPr>
              <a:t> Service (ONIXS) </a:t>
            </a:r>
            <a:r>
              <a:rPr lang="en-GB" sz="2000" dirty="0" smtClean="0">
                <a:solidFill>
                  <a:srgbClr val="EAEAEA"/>
                </a:solidFill>
              </a:rPr>
              <a:t>Project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1600" dirty="0"/>
              <a:t>Open Archives Initiative Protocol for Metadata Harvesting (OAI-PMH</a:t>
            </a:r>
            <a:r>
              <a:rPr lang="en-US" sz="1600" dirty="0" smtClean="0"/>
              <a:t>): </a:t>
            </a:r>
            <a:r>
              <a:rPr lang="en-GB" sz="1600" i="1" dirty="0"/>
              <a:t>an application-independent interoperability framework </a:t>
            </a:r>
            <a:r>
              <a:rPr lang="en-GB" sz="1600" i="1" dirty="0" smtClean="0"/>
              <a:t>for </a:t>
            </a:r>
            <a:r>
              <a:rPr lang="en-GB" sz="1600" i="1" dirty="0"/>
              <a:t>metadata </a:t>
            </a:r>
            <a:r>
              <a:rPr lang="en-GB" sz="1600" i="1" dirty="0" smtClean="0"/>
              <a:t>harvesting and building of repositories</a:t>
            </a:r>
            <a:endParaRPr lang="en-GB" sz="1600" i="1" dirty="0">
              <a:solidFill>
                <a:srgbClr val="EAEAEA"/>
              </a:solidFill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GB" sz="1600" i="1" dirty="0" smtClean="0">
              <a:solidFill>
                <a:srgbClr val="EAEAEA"/>
              </a:solidFill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EAEAEA"/>
                </a:solidFill>
              </a:rPr>
              <a:t>Open data developments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600" dirty="0" err="1" smtClean="0">
                <a:solidFill>
                  <a:srgbClr val="EAEAEA"/>
                </a:solidFill>
              </a:rPr>
              <a:t>UNdata</a:t>
            </a:r>
            <a:r>
              <a:rPr lang="en-GB" sz="1600" dirty="0" smtClean="0">
                <a:solidFill>
                  <a:srgbClr val="EAEAEA"/>
                </a:solidFill>
              </a:rPr>
              <a:t> data.un.org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</a:rPr>
              <a:t>Open Government Initiative (USA) </a:t>
            </a:r>
            <a:r>
              <a:rPr lang="en-GB" sz="1600" dirty="0" smtClean="0">
                <a:solidFill>
                  <a:srgbClr val="EAEAEA"/>
                </a:solidFill>
                <a:hlinkClick r:id="rId2"/>
              </a:rPr>
              <a:t>www.data.gov</a:t>
            </a:r>
            <a:endParaRPr lang="en-GB" sz="1600" dirty="0" smtClean="0">
              <a:solidFill>
                <a:srgbClr val="EAEAEA"/>
              </a:solidFill>
            </a:endParaRP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</a:rPr>
              <a:t>Open data UK www.data.gov.uk</a:t>
            </a:r>
            <a:endParaRPr lang="en-GB" sz="1600" i="1" dirty="0" smtClean="0">
              <a:solidFill>
                <a:srgbClr val="EAEAEA"/>
              </a:solidFill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GB" sz="1600" i="1" dirty="0">
              <a:solidFill>
                <a:srgbClr val="EAEAEA"/>
              </a:solidFill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GB" sz="1600" i="1" dirty="0" smtClean="0"/>
          </a:p>
        </p:txBody>
      </p:sp>
    </p:spTree>
    <p:extLst>
      <p:ext uri="{BB962C8B-B14F-4D97-AF65-F5344CB8AC3E}">
        <p14:creationId xmlns:p14="http://schemas.microsoft.com/office/powerpoint/2010/main" val="199082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17" y="1628800"/>
            <a:ext cx="77724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 b="1" dirty="0" smtClean="0">
                <a:solidFill>
                  <a:srgbClr val="FFFFCC"/>
                </a:solidFill>
              </a:rPr>
              <a:t>Road Ahead (cont.)</a:t>
            </a:r>
            <a:endParaRPr lang="en-GB" sz="2000" b="1" dirty="0">
              <a:solidFill>
                <a:srgbClr val="FFFF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4624777"/>
            <a:ext cx="4929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As described </a:t>
            </a:r>
            <a:r>
              <a:rPr lang="en-GB" sz="1400" dirty="0"/>
              <a:t>by Sir Tim Berners-Lee1 </a:t>
            </a:r>
            <a:r>
              <a:rPr lang="en-GB" sz="1400" dirty="0" smtClean="0"/>
              <a:t>in his </a:t>
            </a:r>
            <a:r>
              <a:rPr lang="en-GB" sz="1400" dirty="0"/>
              <a:t>5 Stars Model at the </a:t>
            </a:r>
            <a:endParaRPr lang="en-GB" sz="1400" dirty="0" smtClean="0"/>
          </a:p>
          <a:p>
            <a:pPr algn="ctr"/>
            <a:r>
              <a:rPr lang="en-GB" sz="1400" b="1" i="1" dirty="0" err="1" smtClean="0"/>
              <a:t>Gov</a:t>
            </a:r>
            <a:r>
              <a:rPr lang="en-GB" sz="1400" b="1" i="1" dirty="0" smtClean="0"/>
              <a:t> </a:t>
            </a:r>
            <a:r>
              <a:rPr lang="en-GB" sz="1400" b="1" i="1" dirty="0"/>
              <a:t>2.0 Expo </a:t>
            </a:r>
            <a:r>
              <a:rPr lang="en-GB" sz="1400" dirty="0"/>
              <a:t>in Washington DC in 2010</a:t>
            </a:r>
          </a:p>
        </p:txBody>
      </p:sp>
    </p:spTree>
    <p:extLst>
      <p:ext uri="{BB962C8B-B14F-4D97-AF65-F5344CB8AC3E}">
        <p14:creationId xmlns:p14="http://schemas.microsoft.com/office/powerpoint/2010/main" val="2302372129"/>
      </p:ext>
    </p:extLst>
  </p:cSld>
  <p:clrMapOvr>
    <a:masterClrMapping/>
  </p:clrMapOvr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IAEA Dark Blue</Template>
  <TotalTime>2645</TotalTime>
  <Words>888</Words>
  <Application>Microsoft Office PowerPoint</Application>
  <PresentationFormat>On-screen Show (4:3)</PresentationFormat>
  <Paragraphs>113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IAEA Dark Blue</vt:lpstr>
      <vt:lpstr>1_IAEA Dark Blue</vt:lpstr>
      <vt:lpstr>Open Data at NIS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SAVIC, Dobrica</dc:creator>
  <cp:lastModifiedBy>SAVIC, Dobrica</cp:lastModifiedBy>
  <cp:revision>110</cp:revision>
  <cp:lastPrinted>2004-04-01T15:23:10Z</cp:lastPrinted>
  <dcterms:created xsi:type="dcterms:W3CDTF">2012-09-19T07:40:15Z</dcterms:created>
  <dcterms:modified xsi:type="dcterms:W3CDTF">2012-11-13T17:00:35Z</dcterms:modified>
</cp:coreProperties>
</file>