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</p:sldMasterIdLst>
  <p:notesMasterIdLst>
    <p:notesMasterId r:id="rId25"/>
  </p:notesMasterIdLst>
  <p:handoutMasterIdLst>
    <p:handoutMasterId r:id="rId26"/>
  </p:handoutMasterIdLst>
  <p:sldIdLst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1" r:id="rId17"/>
    <p:sldId id="272" r:id="rId18"/>
    <p:sldId id="279" r:id="rId19"/>
    <p:sldId id="274" r:id="rId20"/>
    <p:sldId id="275" r:id="rId21"/>
    <p:sldId id="276" r:id="rId22"/>
    <p:sldId id="280" r:id="rId23"/>
    <p:sldId id="277" r:id="rId24"/>
  </p:sldIdLst>
  <p:sldSz cx="9144000" cy="6858000" type="screen4x3"/>
  <p:notesSz cx="6640513" cy="9904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66CC"/>
    <a:srgbClr val="0066CC"/>
    <a:srgbClr val="5F5F5F"/>
    <a:srgbClr val="3333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115" d="100"/>
          <a:sy n="115" d="100"/>
        </p:scale>
        <p:origin x="-108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2375" y="0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2375" y="9409113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2EDCA1-40D0-43D2-97B4-71D42EE379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36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0788" y="0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0F170-17E9-47FC-8F0C-4E7519962252}" type="datetimeFigureOut">
              <a:rPr lang="en-GB" smtClean="0"/>
              <a:t>2012-10-04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4550" y="742950"/>
            <a:ext cx="4951413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3575" y="4705350"/>
            <a:ext cx="5313363" cy="4456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7525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0788" y="9407525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81DFA-84A8-4167-A44B-B842F20E7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017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ext Box 10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>
              <a:spcBef>
                <a:spcPct val="50000"/>
              </a:spcBef>
            </a:pPr>
            <a:r>
              <a:rPr lang="en-US" sz="900" b="1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4107" name="Picture 11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4108" name="Picture 12" descr="\\161.5.128.084\MTIT-Home\ALICV\My Documents\My Pictures\IAEAPresBkngd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2F345-1B9A-45C0-8B74-17EA4A07F4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04934-012D-4DF9-B835-9FFD691C91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49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545863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B4D9E-4F34-4821-9A61-3891DBF24B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42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E29A-750F-42B4-BF77-C351C4535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54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D9EB3-F04F-4925-A6B3-5BAF4C4487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270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FB0B-E977-4904-A017-6730192446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281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9D33-655A-447A-9B9B-F280D96D6C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99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82F18-3383-4755-8634-8B5377F6D1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A9633-5A97-44FF-8FF2-05FFA5E9E4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50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38AA2-A647-4DD3-8964-BF4D566E7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14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E3E8-1016-4D67-B73C-6D7C764A99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664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00938-F7D7-4537-9362-7D30EFDDB1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4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47288-7943-4096-8F4A-2EC151E8CC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42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A667A-88DC-41CD-B62D-FF4FBBE90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55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6343B-2295-47D0-A9B4-7B8049F684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9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AB21E-52F5-4BC7-9224-53A00F2968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5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5893F-404F-4FF0-867C-B02BCEEA40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4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BFCE1-F85A-4C1B-9A8E-974A0FA751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5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13801-2B02-4C2A-A24E-16D8D11920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4C37E-B6E0-4261-854F-FC73A50619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7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20301-097F-4C01-BD2E-869B22E9EB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3080" name="Picture 8" descr="slide_logo_bg2.jpg                                             00056D31Macintosh HD                   B746CC0A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516688" y="6381750"/>
            <a:ext cx="1943100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cs typeface="Arial" charset="0"/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2268538" y="6381750"/>
            <a:ext cx="4103687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  <a:cs typeface="Arial" charset="0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A6F44723-592B-4C92-BCBC-12929B4F764D}" type="slidenum">
              <a:rPr lang="en-GB">
                <a:cs typeface="Arial" charset="0"/>
              </a:rPr>
              <a:pPr>
                <a:defRPr/>
              </a:pPr>
              <a:t>‹#›</a:t>
            </a:fld>
            <a:endParaRPr lang="en-GB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883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771650"/>
          </a:xfrm>
        </p:spPr>
        <p:txBody>
          <a:bodyPr/>
          <a:lstStyle/>
          <a:p>
            <a:pPr eaLnBrk="1" hangingPunct="1"/>
            <a:r>
              <a:rPr lang="en-GB" sz="1600" b="0" dirty="0" smtClean="0">
                <a:solidFill>
                  <a:schemeClr val="hlink"/>
                </a:solidFill>
              </a:rPr>
              <a:t>Agenda item 1.7</a:t>
            </a:r>
            <a:r>
              <a:rPr lang="en-GB" sz="2200" dirty="0" smtClean="0">
                <a:solidFill>
                  <a:schemeClr val="hlink"/>
                </a:solidFill>
              </a:rPr>
              <a:t/>
            </a:r>
            <a:br>
              <a:rPr lang="en-GB" sz="2200" dirty="0" smtClean="0">
                <a:solidFill>
                  <a:schemeClr val="hlink"/>
                </a:solidFill>
              </a:rPr>
            </a:br>
            <a:r>
              <a:rPr lang="en-GB" sz="2200" dirty="0" smtClean="0">
                <a:solidFill>
                  <a:schemeClr val="hlink"/>
                </a:solidFill>
              </a:rPr>
              <a:t>INIS </a:t>
            </a:r>
            <a:r>
              <a:rPr lang="en-GB" sz="2200" dirty="0">
                <a:solidFill>
                  <a:schemeClr val="hlink"/>
                </a:solidFill>
              </a:rPr>
              <a:t>Website Statistics and User Survey</a:t>
            </a:r>
            <a:r>
              <a:rPr lang="en-GB" sz="2400" dirty="0" smtClean="0">
                <a:solidFill>
                  <a:srgbClr val="EFF41C"/>
                </a:solidFill>
              </a:rPr>
              <a:t/>
            </a:r>
            <a:br>
              <a:rPr lang="en-GB" sz="2400" dirty="0" smtClean="0">
                <a:solidFill>
                  <a:srgbClr val="EFF41C"/>
                </a:solidFill>
              </a:rPr>
            </a:br>
            <a:endParaRPr lang="en-GB" sz="1600" b="0" dirty="0" smtClean="0">
              <a:solidFill>
                <a:schemeClr val="hlink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0351"/>
            <a:ext cx="9144000" cy="936402"/>
          </a:xfrm>
        </p:spPr>
        <p:txBody>
          <a:bodyPr/>
          <a:lstStyle/>
          <a:p>
            <a:pPr eaLnBrk="1" hangingPunct="1"/>
            <a:r>
              <a:rPr lang="en-GB" sz="2000" dirty="0" smtClean="0">
                <a:solidFill>
                  <a:schemeClr val="tx1"/>
                </a:solidFill>
                <a:latin typeface="Arial Rounded MT Bold" pitchFamily="34" charset="0"/>
              </a:rPr>
              <a:t>36th Consultative Meeting of INIS Liaison Officers</a:t>
            </a:r>
            <a:r>
              <a:rPr lang="en-GB" sz="2400" dirty="0" smtClean="0">
                <a:solidFill>
                  <a:schemeClr val="tx1"/>
                </a:solidFill>
              </a:rPr>
              <a:t/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1400" dirty="0" smtClean="0">
                <a:solidFill>
                  <a:schemeClr val="tx1"/>
                </a:solidFill>
              </a:rPr>
              <a:t>4 - 5 October 2012, Vienna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7950" y="3725863"/>
            <a:ext cx="89281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GB" sz="1600" dirty="0" smtClean="0">
                <a:solidFill>
                  <a:srgbClr val="EAEAEA"/>
                </a:solidFill>
                <a:latin typeface="Californian FB" pitchFamily="18" charset="0"/>
              </a:rPr>
              <a:t>Dobie </a:t>
            </a:r>
            <a:r>
              <a:rPr lang="en-GB" sz="1600" dirty="0" err="1" smtClean="0">
                <a:solidFill>
                  <a:srgbClr val="EAEAEA"/>
                </a:solidFill>
                <a:latin typeface="Californian FB" pitchFamily="18" charset="0"/>
              </a:rPr>
              <a:t>Savi</a:t>
            </a:r>
            <a:r>
              <a:rPr lang="en-GB" sz="1600" dirty="0" err="1" smtClean="0">
                <a:solidFill>
                  <a:srgbClr val="EAEAEA"/>
                </a:solidFill>
                <a:latin typeface="Californian FB" pitchFamily="18" charset="0"/>
                <a:cs typeface="Times New Roman" pitchFamily="18" charset="0"/>
              </a:rPr>
              <a:t>ć</a:t>
            </a:r>
            <a:endParaRPr lang="en-GB" sz="1600" dirty="0" smtClean="0">
              <a:solidFill>
                <a:srgbClr val="EAEAEA"/>
              </a:solidFill>
              <a:latin typeface="Californian FB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GB" sz="1600" dirty="0" smtClean="0">
                <a:solidFill>
                  <a:srgbClr val="EAEAEA"/>
                </a:solidFill>
                <a:latin typeface="Californian FB" pitchFamily="18" charset="0"/>
                <a:cs typeface="Times New Roman" pitchFamily="18" charset="0"/>
              </a:rPr>
              <a:t>Head, Nuclear Information Section (NIS)</a:t>
            </a:r>
          </a:p>
        </p:txBody>
      </p:sp>
    </p:spTree>
    <p:extLst>
      <p:ext uri="{BB962C8B-B14F-4D97-AF65-F5344CB8AC3E}">
        <p14:creationId xmlns:p14="http://schemas.microsoft.com/office/powerpoint/2010/main" val="40978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691680" y="1340767"/>
            <a:ext cx="5831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CC"/>
                </a:solidFill>
                <a:latin typeface="Arial"/>
              </a:rPr>
              <a:t>4. Rate INIS subject areas according to your </a:t>
            </a:r>
            <a:r>
              <a:rPr lang="en-GB" sz="1400" dirty="0" smtClean="0">
                <a:solidFill>
                  <a:srgbClr val="FFFFCC"/>
                </a:solidFill>
                <a:latin typeface="Arial"/>
              </a:rPr>
              <a:t>interests (%)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135414"/>
              </p:ext>
            </p:extLst>
          </p:nvPr>
        </p:nvGraphicFramePr>
        <p:xfrm>
          <a:off x="1331640" y="1772816"/>
          <a:ext cx="6144342" cy="3773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2"/>
                <a:gridCol w="1008112"/>
                <a:gridCol w="864096"/>
                <a:gridCol w="1080120"/>
                <a:gridCol w="815752"/>
              </a:tblGrid>
              <a:tr h="339233"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Below average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Average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Above average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Very high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0843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Arial Narrow" pitchFamily="34" charset="0"/>
                        </a:rPr>
                        <a:t>Nuclear engineering and technology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5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21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31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35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Arial Narrow" pitchFamily="34" charset="0"/>
                        </a:rPr>
                        <a:t>Nuclear safety and radiation protection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5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23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35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29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Safeguards and non-proliferation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12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29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26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16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Nuclear and isotopic techniques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9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29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28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20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Sciences relevant to nuclear research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4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30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30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23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Nuclear and high energy physics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14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29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29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11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Radiation chemistry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14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36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20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12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Legal aspects of nuclear power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14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32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25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14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Environment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9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27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26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26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Economic aspects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19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32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18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12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3" y="2405063"/>
            <a:ext cx="62769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319463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1340767"/>
            <a:ext cx="5831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CC"/>
                </a:solidFill>
                <a:latin typeface="+mj-lt"/>
              </a:rPr>
              <a:t>6. When using the INIS website, please rate the </a:t>
            </a: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following (%)</a:t>
            </a:r>
            <a:endParaRPr lang="en-GB" sz="1400" dirty="0">
              <a:solidFill>
                <a:srgbClr val="FFFFCC"/>
              </a:solidFill>
              <a:latin typeface="+mj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028581"/>
              </p:ext>
            </p:extLst>
          </p:nvPr>
        </p:nvGraphicFramePr>
        <p:xfrm>
          <a:off x="1331640" y="1772816"/>
          <a:ext cx="6144340" cy="2134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754"/>
                <a:gridCol w="889957"/>
                <a:gridCol w="762820"/>
                <a:gridCol w="953525"/>
                <a:gridCol w="720142"/>
                <a:gridCol w="720142"/>
              </a:tblGrid>
              <a:tr h="339233"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Very dissatisfied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Dissatisfied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Neutral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Satisfied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Very satisfied</a:t>
                      </a:r>
                      <a:endParaRPr lang="en-GB" sz="1000" dirty="0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0843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Arial Narrow" pitchFamily="34" charset="0"/>
                        </a:rPr>
                        <a:t>Ease of use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4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5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20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54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chemeClr val="bg2"/>
                          </a:solidFill>
                          <a:latin typeface="Arial Narrow" pitchFamily="34" charset="0"/>
                        </a:rPr>
                        <a:t>15</a:t>
                      </a:r>
                      <a:endParaRPr lang="en-GB" sz="1000" b="1" dirty="0">
                        <a:solidFill>
                          <a:schemeClr val="bg2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Visual appearance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chemeClr val="bg2"/>
                          </a:solidFill>
                          <a:latin typeface="Arial Narrow" pitchFamily="34" charset="0"/>
                        </a:rPr>
                        <a:t>22</a:t>
                      </a:r>
                      <a:endParaRPr lang="en-GB" sz="1000" b="1" dirty="0">
                        <a:solidFill>
                          <a:schemeClr val="bg2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52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19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Organization of information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chemeClr val="bg2"/>
                          </a:solidFill>
                          <a:latin typeface="Arial Narrow" pitchFamily="34" charset="0"/>
                        </a:rPr>
                        <a:t>4</a:t>
                      </a:r>
                      <a:endParaRPr lang="en-GB" sz="1000" b="1" dirty="0">
                        <a:solidFill>
                          <a:schemeClr val="bg2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27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50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14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Relevancy of information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0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chemeClr val="bg2"/>
                          </a:solidFill>
                          <a:latin typeface="Arial Narrow" pitchFamily="34" charset="0"/>
                        </a:rPr>
                        <a:t>3</a:t>
                      </a:r>
                      <a:endParaRPr lang="en-GB" sz="1000" b="1" dirty="0">
                        <a:solidFill>
                          <a:schemeClr val="bg2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chemeClr val="bg2"/>
                          </a:solidFill>
                          <a:latin typeface="Arial Narrow" pitchFamily="34" charset="0"/>
                        </a:rPr>
                        <a:t>18</a:t>
                      </a:r>
                      <a:endParaRPr lang="en-GB" sz="1000" b="1" dirty="0">
                        <a:solidFill>
                          <a:schemeClr val="bg2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49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26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3923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Website speed and performance</a:t>
                      </a:r>
                      <a:endParaRPr lang="en-GB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1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chemeClr val="bg2"/>
                          </a:solidFill>
                          <a:latin typeface="Arial Narrow" pitchFamily="34" charset="0"/>
                        </a:rPr>
                        <a:t>0</a:t>
                      </a:r>
                      <a:endParaRPr lang="en-GB" sz="1000" b="1" dirty="0">
                        <a:solidFill>
                          <a:schemeClr val="bg2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chemeClr val="bg2"/>
                          </a:solidFill>
                          <a:latin typeface="Arial Narrow" pitchFamily="34" charset="0"/>
                        </a:rPr>
                        <a:t>20</a:t>
                      </a:r>
                      <a:endParaRPr lang="en-GB" sz="1000" b="1" dirty="0">
                        <a:solidFill>
                          <a:schemeClr val="bg2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48</a:t>
                      </a:r>
                      <a:endParaRPr lang="en-GB" sz="1000" b="1" dirty="0"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b="1" dirty="0" smtClean="0">
                          <a:latin typeface="Arial Narrow" pitchFamily="34" charset="0"/>
                        </a:rPr>
                        <a:t>26</a:t>
                      </a:r>
                      <a:endParaRPr lang="en-GB" sz="10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1340767"/>
            <a:ext cx="5831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CC"/>
                </a:solidFill>
                <a:latin typeface="+mj-lt"/>
              </a:rPr>
              <a:t>7. What did you find most useful about the INIS website?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47664" y="1844824"/>
            <a:ext cx="51368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dirty="0"/>
              <a:t>INIS collection search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/>
              <a:t>INIS </a:t>
            </a:r>
            <a:r>
              <a:rPr lang="en-GB" sz="1600" dirty="0" smtClean="0"/>
              <a:t>thesaurus </a:t>
            </a:r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Non-conventional </a:t>
            </a:r>
            <a:r>
              <a:rPr lang="en-GB" sz="1600" dirty="0"/>
              <a:t>literature and author </a:t>
            </a:r>
            <a:r>
              <a:rPr lang="en-GB" sz="1600" dirty="0" smtClean="0"/>
              <a:t>information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Ease </a:t>
            </a:r>
            <a:r>
              <a:rPr lang="en-GB" sz="1600" dirty="0"/>
              <a:t>of </a:t>
            </a:r>
            <a:r>
              <a:rPr lang="en-GB" sz="1600" dirty="0" smtClean="0"/>
              <a:t>use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Events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Links </a:t>
            </a:r>
            <a:r>
              <a:rPr lang="en-GB" sz="1600" dirty="0"/>
              <a:t>to full text technical </a:t>
            </a:r>
            <a:r>
              <a:rPr lang="en-GB" sz="1600" dirty="0" smtClean="0"/>
              <a:t>reports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Nuclear </a:t>
            </a:r>
            <a:r>
              <a:rPr lang="en-GB" sz="1600" dirty="0"/>
              <a:t>knowledge </a:t>
            </a:r>
            <a:r>
              <a:rPr lang="en-GB" sz="1600" dirty="0" smtClean="0"/>
              <a:t>information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Advanced </a:t>
            </a:r>
            <a:r>
              <a:rPr lang="en-GB" sz="1600" dirty="0"/>
              <a:t>search option </a:t>
            </a:r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Possibility </a:t>
            </a:r>
            <a:r>
              <a:rPr lang="en-GB" sz="1600" dirty="0"/>
              <a:t>to find </a:t>
            </a:r>
            <a:r>
              <a:rPr lang="en-GB" sz="1600" dirty="0" smtClean="0"/>
              <a:t>new documents </a:t>
            </a:r>
            <a:r>
              <a:rPr lang="en-GB" sz="1600" dirty="0"/>
              <a:t>unavailable in other places</a:t>
            </a:r>
            <a:r>
              <a:rPr lang="en-GB" sz="16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Very </a:t>
            </a:r>
            <a:r>
              <a:rPr lang="en-GB" sz="1600" dirty="0"/>
              <a:t>fast, especially when compared to how it used to </a:t>
            </a:r>
            <a:r>
              <a:rPr lang="en-GB" sz="1600" dirty="0" smtClean="0"/>
              <a:t>be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Radiation oncology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Finding </a:t>
            </a:r>
            <a:r>
              <a:rPr lang="en-GB" sz="1600" dirty="0"/>
              <a:t>documents in full </a:t>
            </a:r>
            <a:r>
              <a:rPr lang="en-GB" sz="1600" dirty="0" smtClean="0"/>
              <a:t>text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Download documents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1340767"/>
            <a:ext cx="5831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8. </a:t>
            </a:r>
            <a:r>
              <a:rPr lang="en-GB" sz="1400" dirty="0">
                <a:solidFill>
                  <a:srgbClr val="FFFFCC"/>
                </a:solidFill>
                <a:latin typeface="+mj-lt"/>
              </a:rPr>
              <a:t>What did you find least useful about the INIS </a:t>
            </a: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website?</a:t>
            </a:r>
            <a:endParaRPr lang="en-GB" sz="1400" dirty="0">
              <a:solidFill>
                <a:srgbClr val="FFFFCC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9271" y="1844824"/>
            <a:ext cx="6840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None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Members </a:t>
            </a:r>
            <a:r>
              <a:rPr lang="en-GB" sz="1600" dirty="0"/>
              <a:t>area's order </a:t>
            </a:r>
            <a:r>
              <a:rPr lang="en-GB" sz="1600" dirty="0" smtClean="0"/>
              <a:t>form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A </a:t>
            </a:r>
            <a:r>
              <a:rPr lang="en-GB" sz="1600" dirty="0"/>
              <a:t>command </a:t>
            </a:r>
            <a:r>
              <a:rPr lang="en-GB" sz="1600" dirty="0" smtClean="0"/>
              <a:t>search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Fukushima </a:t>
            </a:r>
            <a:r>
              <a:rPr lang="en-GB" sz="1600" dirty="0"/>
              <a:t>situation documents </a:t>
            </a:r>
            <a:r>
              <a:rPr lang="en-GB" sz="1600" dirty="0" smtClean="0"/>
              <a:t>collection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Missing "</a:t>
            </a:r>
            <a:r>
              <a:rPr lang="en-GB" sz="1600" dirty="0"/>
              <a:t>added last week</a:t>
            </a:r>
            <a:r>
              <a:rPr lang="en-GB" sz="1600" dirty="0" smtClean="0"/>
              <a:t>... added </a:t>
            </a:r>
            <a:r>
              <a:rPr lang="en-GB" sz="1600" dirty="0"/>
              <a:t>last month" </a:t>
            </a:r>
            <a:endParaRPr lang="en-GB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The Google search syntax (use of parenthesis</a:t>
            </a:r>
            <a:r>
              <a:rPr lang="en-GB" sz="1600" dirty="0"/>
              <a:t>, </a:t>
            </a:r>
            <a:r>
              <a:rPr lang="en-GB" sz="1600" dirty="0" smtClean="0"/>
              <a:t>searching </a:t>
            </a:r>
            <a:r>
              <a:rPr lang="en-GB" sz="1600" dirty="0"/>
              <a:t>steps</a:t>
            </a:r>
            <a:r>
              <a:rPr lang="en-GB" sz="1600" dirty="0" smtClean="0"/>
              <a:t>, truncation)</a:t>
            </a:r>
            <a:endParaRPr lang="en-GB" sz="1600" dirty="0">
              <a:solidFill>
                <a:srgbClr val="EAEAEA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Does </a:t>
            </a:r>
            <a:r>
              <a:rPr lang="en-GB" sz="1600" dirty="0"/>
              <a:t>not </a:t>
            </a:r>
            <a:r>
              <a:rPr lang="en-GB" sz="1600" dirty="0" smtClean="0"/>
              <a:t>go </a:t>
            </a:r>
            <a:r>
              <a:rPr lang="en-GB" sz="1600" dirty="0"/>
              <a:t>back far enough in </a:t>
            </a:r>
            <a:r>
              <a:rPr lang="en-GB" sz="1600" dirty="0" smtClean="0"/>
              <a:t>years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608" y="4293096"/>
            <a:ext cx="633670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FFFFCC"/>
                </a:solidFill>
                <a:latin typeface="Arial"/>
              </a:rPr>
              <a:t>Only 4% of all searches are using the advanced search option!</a:t>
            </a:r>
            <a:endParaRPr lang="en-GB" sz="1600" dirty="0">
              <a:solidFill>
                <a:srgbClr val="FFFFCC"/>
              </a:solidFill>
              <a:latin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2338388"/>
            <a:ext cx="6448425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7596336" y="3068960"/>
            <a:ext cx="720080" cy="4571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2233613"/>
            <a:ext cx="6419850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501008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340767"/>
            <a:ext cx="6840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11. </a:t>
            </a:r>
            <a:r>
              <a:rPr lang="en-GB" sz="1400" dirty="0">
                <a:solidFill>
                  <a:srgbClr val="FFFFCC"/>
                </a:solidFill>
                <a:latin typeface="+mj-lt"/>
              </a:rPr>
              <a:t>Which other nuclear information resources/websites/databases do you </a:t>
            </a: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use?</a:t>
            </a:r>
            <a:endParaRPr lang="en-GB" sz="1400" dirty="0">
              <a:solidFill>
                <a:srgbClr val="FFFFCC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1" y="1772816"/>
            <a:ext cx="5112567" cy="310854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400" dirty="0"/>
              <a:t>Energy Citations Database Adams </a:t>
            </a:r>
            <a:r>
              <a:rPr lang="en-GB" sz="1400" dirty="0" smtClean="0"/>
              <a:t>OECD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Yahoo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Google scholar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AAPM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Science </a:t>
            </a:r>
            <a:r>
              <a:rPr lang="en-GB" sz="1400" dirty="0"/>
              <a:t>Direct </a:t>
            </a:r>
            <a:endParaRPr lang="en-GB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IAEA website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AGORA </a:t>
            </a:r>
            <a:r>
              <a:rPr lang="en-GB" sz="1400" dirty="0"/>
              <a:t>HINARI </a:t>
            </a:r>
            <a:r>
              <a:rPr lang="en-GB" sz="1400" dirty="0" smtClean="0"/>
              <a:t>OARE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Russian </a:t>
            </a:r>
            <a:r>
              <a:rPr lang="en-GB" sz="1400" dirty="0"/>
              <a:t>"</a:t>
            </a:r>
            <a:r>
              <a:rPr lang="en-GB" sz="1400" dirty="0" err="1" smtClean="0"/>
              <a:t>Proatom</a:t>
            </a:r>
            <a:r>
              <a:rPr lang="en-GB" sz="1400" dirty="0" smtClean="0"/>
              <a:t>“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NTIS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CERN documents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KISS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INSPEC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ANSN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Web </a:t>
            </a:r>
            <a:r>
              <a:rPr lang="en-GB" sz="1400" dirty="0"/>
              <a:t>of </a:t>
            </a:r>
            <a:r>
              <a:rPr lang="en-GB" sz="1400" dirty="0" smtClean="0"/>
              <a:t>Science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US </a:t>
            </a:r>
            <a:r>
              <a:rPr lang="en-GB" sz="1400" dirty="0"/>
              <a:t>Deportment of </a:t>
            </a:r>
            <a:r>
              <a:rPr lang="en-GB" sz="1400" dirty="0" smtClean="0"/>
              <a:t>Energy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RRDB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PRIS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IAEA library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ECD </a:t>
            </a:r>
            <a:r>
              <a:rPr lang="en-GB" sz="1400" dirty="0"/>
              <a:t>EU bookshop </a:t>
            </a:r>
            <a:endParaRPr lang="en-GB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NTIS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err="1" smtClean="0"/>
              <a:t>WebSPIRS</a:t>
            </a:r>
            <a:endParaRPr lang="en-GB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INSPEC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Chemical Abstracts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err="1" smtClean="0"/>
              <a:t>Compendex</a:t>
            </a:r>
            <a:r>
              <a:rPr lang="en-GB" sz="1400" dirty="0" smtClean="0"/>
              <a:t> </a:t>
            </a:r>
            <a:endParaRPr lang="en-GB" sz="1400" dirty="0" smtClean="0">
              <a:solidFill>
                <a:srgbClr val="EAEAEA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63" y="2290763"/>
            <a:ext cx="646747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712" y="3284984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291" y="3068960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2143125"/>
            <a:ext cx="641032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780928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71550" y="1628775"/>
            <a:ext cx="6624638" cy="251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dirty="0" smtClean="0">
                <a:solidFill>
                  <a:schemeClr val="tx1"/>
                </a:solidFill>
              </a:rPr>
              <a:t>INIS website statistics</a:t>
            </a:r>
            <a:endParaRPr lang="en-GB" dirty="0">
              <a:solidFill>
                <a:schemeClr val="tx1"/>
              </a:solidFill>
            </a:endParaRPr>
          </a:p>
          <a:p>
            <a:pPr marL="800100" lvl="1" indent="-342900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Collection search </a:t>
            </a:r>
            <a:endParaRPr lang="en-GB" sz="1800" dirty="0">
              <a:solidFill>
                <a:schemeClr val="tx1"/>
              </a:solidFill>
            </a:endParaRPr>
          </a:p>
          <a:p>
            <a:pPr marL="800100" lvl="1" indent="-342900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INIS website</a:t>
            </a:r>
            <a:endParaRPr lang="en-GB" sz="1800" dirty="0">
              <a:solidFill>
                <a:schemeClr val="tx1"/>
              </a:solidFill>
            </a:endParaRPr>
          </a:p>
          <a:p>
            <a:pPr marL="800100" lvl="1" indent="-342900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Members’ area</a:t>
            </a:r>
          </a:p>
          <a:p>
            <a:pPr marL="800100" lvl="1" indent="-342900">
              <a:buFontTx/>
              <a:buChar char="-"/>
            </a:pP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GB" sz="2200" dirty="0" smtClean="0">
                <a:solidFill>
                  <a:schemeClr val="tx1"/>
                </a:solidFill>
              </a:rPr>
              <a:t>INIS website user survey</a:t>
            </a:r>
            <a:endParaRPr lang="en-GB" sz="2000" dirty="0">
              <a:solidFill>
                <a:schemeClr val="tx1"/>
              </a:solidFill>
            </a:endParaRPr>
          </a:p>
          <a:p>
            <a:pPr lvl="1"/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buFontTx/>
              <a:buAutoNum type="arabicPeriod"/>
            </a:pP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>
                <a:solidFill>
                  <a:srgbClr val="FFFFCC"/>
                </a:solidFill>
                <a:latin typeface="Times New Roman" pitchFamily="18" charset="0"/>
              </a:rPr>
              <a:t>Agenda item </a:t>
            </a: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1.7 </a:t>
            </a:r>
            <a:r>
              <a:rPr lang="en-GB" sz="2000" b="1" dirty="0">
                <a:solidFill>
                  <a:srgbClr val="FFFFCC"/>
                </a:solidFill>
              </a:rPr>
              <a:t>- INIS Website Statistics and User Survey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933575"/>
            <a:ext cx="66865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996952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780928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243447" y="1326559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FFCC"/>
                </a:solidFill>
                <a:latin typeface="+mn-lt"/>
                <a:cs typeface="Times New Roman" pitchFamily="18" charset="0"/>
              </a:rPr>
              <a:t>15. Other comments or suggestions?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271" y="1844824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Hyperlink </a:t>
            </a:r>
            <a:r>
              <a:rPr lang="en-GB" sz="1600" dirty="0"/>
              <a:t>on the </a:t>
            </a:r>
            <a:r>
              <a:rPr lang="en-GB" sz="1600" dirty="0" smtClean="0"/>
              <a:t>authors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Search </a:t>
            </a:r>
            <a:r>
              <a:rPr lang="en-GB" sz="1600" dirty="0"/>
              <a:t>box - there are two groups - all words or exact phase OR selection of fields. No way to select these two </a:t>
            </a:r>
            <a:r>
              <a:rPr lang="en-GB" sz="1600" dirty="0" smtClean="0"/>
              <a:t>together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Add parenthesis and </a:t>
            </a:r>
            <a:r>
              <a:rPr lang="en-GB" sz="1600" dirty="0"/>
              <a:t>use </a:t>
            </a:r>
            <a:r>
              <a:rPr lang="en-GB" sz="1600" dirty="0" smtClean="0"/>
              <a:t>of truncation in searches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Useful </a:t>
            </a:r>
            <a:r>
              <a:rPr lang="en-GB" sz="1600" dirty="0"/>
              <a:t>information to </a:t>
            </a:r>
            <a:r>
              <a:rPr lang="en-GB" sz="1600" dirty="0" smtClean="0"/>
              <a:t>researchers/students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FFFF00"/>
                </a:solidFill>
              </a:rPr>
              <a:t>Long </a:t>
            </a:r>
            <a:r>
              <a:rPr lang="en-GB" sz="1600" dirty="0">
                <a:solidFill>
                  <a:srgbClr val="FFFF00"/>
                </a:solidFill>
              </a:rPr>
              <a:t>Live </a:t>
            </a:r>
            <a:r>
              <a:rPr lang="en-GB" sz="1600" dirty="0" smtClean="0">
                <a:solidFill>
                  <a:srgbClr val="FFFF00"/>
                </a:solidFill>
              </a:rPr>
              <a:t>INIS!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>
                <a:solidFill>
                  <a:srgbClr val="FFFF00"/>
                </a:solidFill>
              </a:rPr>
              <a:t>Good luck </a:t>
            </a:r>
            <a:r>
              <a:rPr lang="en-GB" sz="1600" dirty="0" smtClean="0">
                <a:solidFill>
                  <a:srgbClr val="FFFF00"/>
                </a:solidFill>
              </a:rPr>
              <a:t>INIS!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1600" dirty="0" smtClean="0">
              <a:solidFill>
                <a:srgbClr val="EAEAEA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843808" y="2420888"/>
            <a:ext cx="3223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solidFill>
                  <a:srgbClr val="FFFFCC"/>
                </a:solidFill>
                <a:latin typeface="Comic Sans MS" pitchFamily="66" charset="0"/>
              </a:rPr>
              <a:t>Thank you!</a:t>
            </a:r>
            <a:endParaRPr lang="en-GB" sz="4800" dirty="0">
              <a:solidFill>
                <a:srgbClr val="FFFFCC"/>
              </a:solidFill>
              <a:latin typeface="Comic Sans MS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INIS Collection Search Statistics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5657577" cy="1328936"/>
          </a:xfrm>
        </p:spPr>
        <p:txBody>
          <a:bodyPr/>
          <a:lstStyle/>
          <a:p>
            <a:pPr marL="2743200" lvl="6" indent="0">
              <a:buNone/>
            </a:pPr>
            <a:r>
              <a:rPr lang="en-GB" sz="1100" b="1" dirty="0" smtClean="0">
                <a:solidFill>
                  <a:schemeClr val="tx1"/>
                </a:solidFill>
              </a:rPr>
              <a:t>9 months	               monthly average</a:t>
            </a:r>
          </a:p>
          <a:p>
            <a:r>
              <a:rPr lang="en-GB" sz="1400" dirty="0" smtClean="0"/>
              <a:t>Visits 		  	54,269		 6,000</a:t>
            </a:r>
          </a:p>
          <a:p>
            <a:r>
              <a:rPr lang="en-GB" sz="1400" dirty="0" smtClean="0"/>
              <a:t>Unique visitors 	  	25,727		 2,900</a:t>
            </a:r>
          </a:p>
          <a:p>
            <a:r>
              <a:rPr lang="en-GB" sz="1400" dirty="0" smtClean="0"/>
              <a:t>Total unique searches	162,739		18,000</a:t>
            </a:r>
          </a:p>
          <a:p>
            <a:r>
              <a:rPr lang="en-GB" sz="1400" dirty="0" smtClean="0"/>
              <a:t>Page views		429,476		48,000</a:t>
            </a: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3043955" y="620688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/>
              <a:t>1 January – 30 September 2012</a:t>
            </a:r>
            <a:endParaRPr lang="en-GB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1908987" y="5517232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rgbClr val="FFFFCC"/>
                </a:solidFill>
                <a:latin typeface="+mn-lt"/>
              </a:rPr>
              <a:t>Search terms</a:t>
            </a:r>
          </a:p>
          <a:p>
            <a:r>
              <a:rPr lang="en-GB" sz="1400" dirty="0" smtClean="0">
                <a:latin typeface="+mn-lt"/>
              </a:rPr>
              <a:t>Fukushima; Nuclear safety; Chernobyl; Nuclear; Three mile island; Plasma; Electron</a:t>
            </a:r>
            <a:endParaRPr lang="en-GB" sz="140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12776"/>
            <a:ext cx="2829610" cy="10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2708920"/>
            <a:ext cx="266429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n-lt"/>
              </a:rPr>
              <a:t>Pages/visit 	7.91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n-lt"/>
              </a:rPr>
              <a:t>Avg. visit duration	8:37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n-lt"/>
              </a:rPr>
              <a:t>Bounce rate	37.59%</a:t>
            </a:r>
            <a:endParaRPr lang="en-GB" sz="14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647041"/>
            <a:ext cx="2664296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CC"/>
                </a:solidFill>
                <a:latin typeface="+mj-lt"/>
              </a:rPr>
              <a:t>Languages</a:t>
            </a:r>
            <a:endParaRPr lang="en-GB" sz="1800" dirty="0">
              <a:solidFill>
                <a:srgbClr val="FFFFCC"/>
              </a:solidFill>
              <a:latin typeface="+mj-lt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English 		49%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Japanese	10%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French		  8%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Portuguese	  7%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Spanish		   4%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Russian		   2%</a:t>
            </a:r>
            <a:endParaRPr lang="en-GB" sz="1400" dirty="0"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16" y="2708920"/>
            <a:ext cx="3960862" cy="260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847154" y="2861320"/>
            <a:ext cx="12241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rgbClr val="FFFFCC"/>
                </a:solidFill>
                <a:latin typeface="+mn-lt"/>
              </a:rPr>
              <a:t>Visitors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n-lt"/>
              </a:rPr>
              <a:t>USA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n-lt"/>
              </a:rPr>
              <a:t>Japan</a:t>
            </a:r>
            <a:endParaRPr lang="en-GB" sz="1400" dirty="0">
              <a:latin typeface="+mn-lt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n-lt"/>
              </a:rPr>
              <a:t>India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n-lt"/>
              </a:rPr>
              <a:t>Brazil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n-lt"/>
              </a:rPr>
              <a:t>France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n-lt"/>
              </a:rPr>
              <a:t>Austria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n-lt"/>
              </a:rPr>
              <a:t>Canada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n-lt"/>
              </a:rPr>
              <a:t>Egypt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n-lt"/>
              </a:rPr>
              <a:t>Germany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latin typeface="+mn-lt"/>
              </a:rPr>
              <a:t>UK</a:t>
            </a:r>
            <a:endParaRPr lang="en-GB" sz="14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4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INIS Website Statistics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5657577" cy="1080120"/>
          </a:xfrm>
        </p:spPr>
        <p:txBody>
          <a:bodyPr/>
          <a:lstStyle/>
          <a:p>
            <a:pPr marL="2743200" lvl="6" indent="0">
              <a:buNone/>
            </a:pPr>
            <a:r>
              <a:rPr lang="en-GB" sz="1100" b="1" dirty="0" smtClean="0">
                <a:solidFill>
                  <a:schemeClr val="tx1"/>
                </a:solidFill>
              </a:rPr>
              <a:t>9 months	               monthly average</a:t>
            </a:r>
          </a:p>
          <a:p>
            <a:r>
              <a:rPr lang="en-GB" sz="1400" dirty="0" smtClean="0"/>
              <a:t>Visits 		  	</a:t>
            </a:r>
            <a:r>
              <a:rPr lang="en-GB" sz="1400" dirty="0"/>
              <a:t>32,863</a:t>
            </a:r>
            <a:r>
              <a:rPr lang="en-GB" sz="1400" dirty="0" smtClean="0"/>
              <a:t>		 3,750</a:t>
            </a:r>
          </a:p>
          <a:p>
            <a:r>
              <a:rPr lang="en-GB" sz="1400" dirty="0" smtClean="0"/>
              <a:t>Unique visitors 	  	</a:t>
            </a:r>
            <a:r>
              <a:rPr lang="en-GB" sz="1400" dirty="0"/>
              <a:t>16,933</a:t>
            </a:r>
            <a:r>
              <a:rPr lang="en-GB" sz="1400" dirty="0" smtClean="0"/>
              <a:t>		 1,900</a:t>
            </a:r>
          </a:p>
          <a:p>
            <a:r>
              <a:rPr lang="en-GB" sz="1400" dirty="0" smtClean="0"/>
              <a:t>Page views		</a:t>
            </a:r>
            <a:r>
              <a:rPr lang="en-GB" sz="1400" dirty="0"/>
              <a:t>78,564</a:t>
            </a:r>
            <a:r>
              <a:rPr lang="en-GB" sz="1400" dirty="0" smtClean="0"/>
              <a:t>		 8,700</a:t>
            </a: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3043955" y="620688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rgbClr val="EAEAEA"/>
                </a:solidFill>
              </a:rPr>
              <a:t>1 January – 30 September 2012</a:t>
            </a:r>
            <a:endParaRPr lang="en-GB" sz="1800" dirty="0">
              <a:solidFill>
                <a:srgbClr val="EAEAE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8987" y="5517232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CC"/>
                </a:solidFill>
                <a:latin typeface="Arial"/>
              </a:rPr>
              <a:t>Most frequently visited pages</a:t>
            </a:r>
          </a:p>
          <a:p>
            <a:r>
              <a:rPr lang="en-GB" sz="1400" dirty="0" smtClean="0">
                <a:solidFill>
                  <a:srgbClr val="EAEAEA"/>
                </a:solidFill>
                <a:latin typeface="Arial"/>
              </a:rPr>
              <a:t>Contacts, Collection, Products and services, Events, History, Site index, Thesaurus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2708920"/>
            <a:ext cx="266429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Pages/visit 	2.39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Avg. visit duration	3:25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Bounce rate	55.69%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647041"/>
            <a:ext cx="2664296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CC"/>
                </a:solidFill>
                <a:latin typeface="Arial"/>
              </a:rPr>
              <a:t>Languages</a:t>
            </a:r>
            <a:endParaRPr lang="en-GB" sz="1800" dirty="0">
              <a:solidFill>
                <a:srgbClr val="FFFFCC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English 		60%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srgbClr val="EAEAEA"/>
                </a:solidFill>
                <a:latin typeface="Arial"/>
              </a:rPr>
              <a:t>French		  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9%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srgbClr val="EAEAEA"/>
                </a:solidFill>
                <a:latin typeface="Arial"/>
              </a:rPr>
              <a:t>Russian		  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6%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Japanese	  4%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srgbClr val="EAEAEA"/>
                </a:solidFill>
                <a:latin typeface="Arial"/>
              </a:rPr>
              <a:t>Spanish		  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3%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Portuguese	  3%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3888" y="2708920"/>
            <a:ext cx="12241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CC"/>
                </a:solidFill>
                <a:latin typeface="Arial"/>
              </a:rPr>
              <a:t>Visitors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Austria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USA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India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France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Japan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Russia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Malaysia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Germany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Nigeria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Brazil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792" y="1268760"/>
            <a:ext cx="2843779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687" y="2708920"/>
            <a:ext cx="395588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INIS Members’ Area Statistics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5657577" cy="1080120"/>
          </a:xfrm>
        </p:spPr>
        <p:txBody>
          <a:bodyPr/>
          <a:lstStyle/>
          <a:p>
            <a:pPr marL="2743200" lvl="6" indent="0">
              <a:buNone/>
            </a:pPr>
            <a:r>
              <a:rPr lang="en-GB" sz="1100" b="1" dirty="0" smtClean="0">
                <a:solidFill>
                  <a:schemeClr val="tx1"/>
                </a:solidFill>
              </a:rPr>
              <a:t>9 months	               monthly average</a:t>
            </a:r>
          </a:p>
          <a:p>
            <a:r>
              <a:rPr lang="en-GB" sz="1400" dirty="0" smtClean="0"/>
              <a:t>Visits 		  	</a:t>
            </a:r>
            <a:r>
              <a:rPr lang="en-GB" sz="1400" dirty="0"/>
              <a:t> 1,462</a:t>
            </a:r>
            <a:r>
              <a:rPr lang="en-GB" sz="1400" dirty="0" smtClean="0"/>
              <a:t> 		 160</a:t>
            </a:r>
          </a:p>
          <a:p>
            <a:r>
              <a:rPr lang="en-GB" sz="1400" dirty="0" smtClean="0"/>
              <a:t>Unique visitors 	  	</a:t>
            </a:r>
            <a:r>
              <a:rPr lang="en-GB" sz="1400" dirty="0"/>
              <a:t> </a:t>
            </a:r>
            <a:r>
              <a:rPr lang="en-GB" sz="1400" dirty="0" smtClean="0"/>
              <a:t>   442 		   50</a:t>
            </a:r>
          </a:p>
          <a:p>
            <a:r>
              <a:rPr lang="en-GB" sz="1400" dirty="0" smtClean="0"/>
              <a:t>Page views		</a:t>
            </a:r>
            <a:r>
              <a:rPr lang="en-GB" sz="1400" dirty="0"/>
              <a:t> 7,214 </a:t>
            </a:r>
            <a:r>
              <a:rPr lang="en-GB" sz="1400" dirty="0" smtClean="0"/>
              <a:t>		 800</a:t>
            </a: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3043955" y="620688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rgbClr val="EAEAEA"/>
                </a:solidFill>
              </a:rPr>
              <a:t>1 January – 30 September 2012</a:t>
            </a:r>
            <a:endParaRPr lang="en-GB" sz="1800" dirty="0">
              <a:solidFill>
                <a:srgbClr val="EAEAE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5661248"/>
            <a:ext cx="5831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CC"/>
                </a:solidFill>
                <a:latin typeface="Arial"/>
              </a:rPr>
              <a:t>Most frequently visited pages</a:t>
            </a:r>
          </a:p>
          <a:p>
            <a:r>
              <a:rPr lang="en-GB" sz="1400" dirty="0" smtClean="0">
                <a:solidFill>
                  <a:srgbClr val="EAEAEA"/>
                </a:solidFill>
                <a:latin typeface="Arial"/>
              </a:rPr>
              <a:t>Correspondence/Information letters, Statistics, Membership agreement 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2708920"/>
            <a:ext cx="266429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Pages/visit 	4.93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Avg. visit duration	4:31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Bounce rate	37.69%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647041"/>
            <a:ext cx="2664296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CC"/>
                </a:solidFill>
                <a:latin typeface="Arial"/>
              </a:rPr>
              <a:t>Languages</a:t>
            </a:r>
            <a:endParaRPr lang="en-GB" sz="1800" dirty="0">
              <a:solidFill>
                <a:srgbClr val="FFFFCC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English 		64%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srgbClr val="EAEAEA"/>
                </a:solidFill>
                <a:latin typeface="Arial"/>
              </a:rPr>
              <a:t>French		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10%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srgbClr val="EAEAEA"/>
                </a:solidFill>
                <a:latin typeface="Arial"/>
              </a:rPr>
              <a:t>Japanese	  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5%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srgbClr val="EAEAEA"/>
                </a:solidFill>
                <a:latin typeface="Arial"/>
              </a:rPr>
              <a:t>Spanish		  3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solidFill>
                  <a:srgbClr val="EAEAEA"/>
                </a:solidFill>
                <a:latin typeface="Arial"/>
              </a:rPr>
              <a:t>Portuguese	  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2%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Russian</a:t>
            </a:r>
            <a:r>
              <a:rPr lang="en-GB" sz="1400" dirty="0">
                <a:solidFill>
                  <a:srgbClr val="EAEAEA"/>
                </a:solidFill>
                <a:latin typeface="Arial"/>
              </a:rPr>
              <a:t>		  </a:t>
            </a:r>
            <a:r>
              <a:rPr lang="en-GB" sz="1400" dirty="0" smtClean="0">
                <a:solidFill>
                  <a:srgbClr val="EAEAEA"/>
                </a:solidFill>
                <a:latin typeface="Arial"/>
              </a:rPr>
              <a:t>2%</a:t>
            </a:r>
            <a:endParaRPr lang="en-GB" sz="1400" dirty="0">
              <a:solidFill>
                <a:srgbClr val="EAEAEA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7864" y="2708920"/>
            <a:ext cx="14401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CC"/>
                </a:solidFill>
                <a:latin typeface="Arial"/>
              </a:rPr>
              <a:t>Visitors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Austria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Malaysia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Japan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Niger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India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Kenya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Brazil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Ghana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>
                <a:latin typeface="+mj-lt"/>
              </a:rPr>
              <a:t>Côte </a:t>
            </a:r>
            <a:r>
              <a:rPr lang="en-GB" sz="1400" dirty="0" smtClean="0">
                <a:latin typeface="+mj-lt"/>
              </a:rPr>
              <a:t>d’Ivoire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  <a:latin typeface="+mj-lt"/>
              </a:rPr>
              <a:t>China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503" y="1268761"/>
            <a:ext cx="2988067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17" y="2708920"/>
            <a:ext cx="4033760" cy="260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2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/>
              <a:t>INIS </a:t>
            </a:r>
            <a:r>
              <a:rPr lang="en-GB" sz="2000" dirty="0" smtClean="0"/>
              <a:t>Website User Survey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484784"/>
            <a:ext cx="7992888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The 35</a:t>
            </a:r>
            <a:r>
              <a:rPr lang="en-GB" sz="1400" baseline="30000" dirty="0" smtClean="0">
                <a:solidFill>
                  <a:srgbClr val="FFFFCC"/>
                </a:solidFill>
                <a:latin typeface="+mj-lt"/>
              </a:rPr>
              <a:t>th</a:t>
            </a: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 Consultative Meeting of the INIS Liaison Officers recommended that a standard INIS user needs survey tool be developed and made available. </a:t>
            </a:r>
          </a:p>
          <a:p>
            <a:endParaRPr lang="en-GB" sz="1400" dirty="0" smtClean="0">
              <a:solidFill>
                <a:srgbClr val="FFFFCC"/>
              </a:solidFill>
              <a:latin typeface="+mj-lt"/>
            </a:endParaRPr>
          </a:p>
          <a:p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The </a:t>
            </a:r>
            <a:r>
              <a:rPr lang="en-GB" sz="1400" dirty="0">
                <a:solidFill>
                  <a:srgbClr val="FFFFCC"/>
                </a:solidFill>
                <a:latin typeface="+mj-lt"/>
              </a:rPr>
              <a:t>objective of the survey </a:t>
            </a: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was </a:t>
            </a:r>
            <a:r>
              <a:rPr lang="en-GB" sz="1400" dirty="0">
                <a:solidFill>
                  <a:srgbClr val="FFFFCC"/>
                </a:solidFill>
                <a:latin typeface="+mj-lt"/>
              </a:rPr>
              <a:t>to collect answers to the following questions</a:t>
            </a: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:</a:t>
            </a:r>
          </a:p>
          <a:p>
            <a:endParaRPr lang="en-GB" sz="1400" dirty="0">
              <a:solidFill>
                <a:srgbClr val="FFFFCC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>
                <a:latin typeface="+mj-lt"/>
              </a:rPr>
              <a:t>Who is using the INIS website and the INIS Collection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>
                <a:latin typeface="+mj-lt"/>
              </a:rPr>
              <a:t>Why are users accessing our website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>
                <a:latin typeface="+mj-lt"/>
              </a:rPr>
              <a:t>Do they find what they are looking for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>
                <a:latin typeface="+mj-lt"/>
              </a:rPr>
              <a:t>Are they satisfied with the look and performance of the website</a:t>
            </a:r>
            <a:endParaRPr lang="en-GB" sz="1400" dirty="0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3953515"/>
            <a:ext cx="417646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The Survey contained 15 questions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11 multiple choice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400" dirty="0" smtClean="0">
                <a:latin typeface="+mj-lt"/>
              </a:rPr>
              <a:t>4 open-end questions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It was placed on the INIS website on 12 July and closed on 3 October 2012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FFFFCC"/>
                </a:solidFill>
                <a:latin typeface="+mj-lt"/>
              </a:rPr>
              <a:t>133 replies were received and analysed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13658"/>
            <a:ext cx="31242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863" y="3138488"/>
            <a:ext cx="34686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2405063"/>
            <a:ext cx="72771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284984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852936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black">
          <a:xfrm>
            <a:off x="304800" y="116632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3600" b="1">
                <a:solidFill>
                  <a:srgbClr val="CCECFF"/>
                </a:solidFill>
                <a:latin typeface="Arial" charset="0"/>
              </a:defRPr>
            </a:lvl9pPr>
          </a:lstStyle>
          <a:p>
            <a:pPr algn="ctr"/>
            <a:r>
              <a:rPr lang="en-GB" sz="2000" dirty="0"/>
              <a:t>INIS Website User Survey</a:t>
            </a:r>
          </a:p>
        </p:txBody>
      </p:sp>
    </p:spTree>
    <p:extLst>
      <p:ext uri="{BB962C8B-B14F-4D97-AF65-F5344CB8AC3E}">
        <p14:creationId xmlns:p14="http://schemas.microsoft.com/office/powerpoint/2010/main" val="302116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2119313"/>
            <a:ext cx="7334250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348880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eft Arrow 6"/>
          <p:cNvSpPr/>
          <p:nvPr/>
        </p:nvSpPr>
        <p:spPr>
          <a:xfrm>
            <a:off x="8100392" y="2780928"/>
            <a:ext cx="720080" cy="45719"/>
          </a:xfrm>
          <a:prstGeom prst="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INIS Website User Survey</a:t>
            </a:r>
            <a:endParaRPr lang="en-GB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119313"/>
            <a:ext cx="73437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420888"/>
            <a:ext cx="744537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IAEA Dark Blue</Template>
  <TotalTime>331</TotalTime>
  <Words>777</Words>
  <Application>Microsoft Office PowerPoint</Application>
  <PresentationFormat>On-screen Show (4:3)</PresentationFormat>
  <Paragraphs>298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IAEA Dark Blue</vt:lpstr>
      <vt:lpstr>1_IAEA Dark Blue</vt:lpstr>
      <vt:lpstr>Agenda item 1.7 INIS Website Statistics and User Survey </vt:lpstr>
      <vt:lpstr>PowerPoint Presentation</vt:lpstr>
      <vt:lpstr>INIS Collection Search Statistics</vt:lpstr>
      <vt:lpstr>INIS Website Statistics</vt:lpstr>
      <vt:lpstr>INIS Members’ Area Statistics</vt:lpstr>
      <vt:lpstr>INIS Website User Survey</vt:lpstr>
      <vt:lpstr>PowerPoint Presentation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  <vt:lpstr>INIS Website User Survey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36</cp:revision>
  <cp:lastPrinted>2004-04-01T15:23:10Z</cp:lastPrinted>
  <dcterms:created xsi:type="dcterms:W3CDTF">2012-09-19T07:40:15Z</dcterms:created>
  <dcterms:modified xsi:type="dcterms:W3CDTF">2012-10-04T10:38:02Z</dcterms:modified>
</cp:coreProperties>
</file>